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68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T Rounds Condensed" panose="020B0604020202020204" charset="-18"/>
      <p:regular r:id="rId22"/>
    </p:embeddedFont>
    <p:embeddedFont>
      <p:font typeface="TT Rounds Condensed Bold" panose="020B0604020202020204" charset="-18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746" autoAdjust="0"/>
  </p:normalViewPr>
  <p:slideViewPr>
    <p:cSldViewPr>
      <p:cViewPr varScale="1">
        <p:scale>
          <a:sx n="63" d="100"/>
          <a:sy n="63" d="100"/>
        </p:scale>
        <p:origin x="11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712-CDCB-49A4-97B1-E2CB55C3F604}" type="datetimeFigureOut">
              <a:rPr lang="cs-CZ" smtClean="0"/>
              <a:t>23.01.2024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9E5A-C082-4B10-9394-8E01EC0ABB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70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9E5A-C082-4B10-9394-8E01EC0ABB8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8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9E5A-C082-4B10-9394-8E01EC0ABB8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54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1"/>
            <a:ext cx="3086100" cy="10287001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65848"/>
            <a:ext cx="1543050" cy="10418696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805234" y="1028700"/>
            <a:ext cx="5425161" cy="3016246"/>
          </a:xfrm>
          <a:custGeom>
            <a:avLst/>
            <a:gdLst/>
            <a:ahLst/>
            <a:cxnLst/>
            <a:rect l="l" t="t" r="r" b="b"/>
            <a:pathLst>
              <a:path w="5425161" h="3016246">
                <a:moveTo>
                  <a:pt x="0" y="0"/>
                </a:moveTo>
                <a:lnTo>
                  <a:pt x="5425161" y="0"/>
                </a:lnTo>
                <a:lnTo>
                  <a:pt x="5425161" y="3016246"/>
                </a:lnTo>
                <a:lnTo>
                  <a:pt x="0" y="3016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TextBox 9"/>
          <p:cNvSpPr txBox="1"/>
          <p:nvPr/>
        </p:nvSpPr>
        <p:spPr>
          <a:xfrm>
            <a:off x="2102359" y="3565454"/>
            <a:ext cx="8685324" cy="3504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76"/>
              </a:lnSpc>
            </a:pPr>
            <a:r>
              <a:rPr lang="en-US" sz="5600">
                <a:solidFill>
                  <a:srgbClr val="4DA346"/>
                </a:solidFill>
                <a:latin typeface="TT Rounds Condensed Bold"/>
              </a:rPr>
              <a:t>VYHODNOCENÍ ČINNOSTI CMUR EVVO ZA ROK 2023 </a:t>
            </a:r>
          </a:p>
          <a:p>
            <a:pPr>
              <a:lnSpc>
                <a:spcPts val="5376"/>
              </a:lnSpc>
            </a:pPr>
            <a:endParaRPr lang="en-US" sz="5600">
              <a:solidFill>
                <a:srgbClr val="4DA346"/>
              </a:solidFill>
              <a:latin typeface="TT Rounds Condensed Bold"/>
            </a:endParaRPr>
          </a:p>
          <a:p>
            <a:pPr>
              <a:lnSpc>
                <a:spcPts val="5376"/>
              </a:lnSpc>
            </a:pPr>
            <a:r>
              <a:rPr lang="en-US" sz="5600">
                <a:solidFill>
                  <a:srgbClr val="4DA346"/>
                </a:solidFill>
                <a:latin typeface="TT Rounds Condensed Bold"/>
              </a:rPr>
              <a:t>NABÍDKA AKCÍ PRO ROK 2024</a:t>
            </a:r>
          </a:p>
          <a:p>
            <a:pPr>
              <a:lnSpc>
                <a:spcPts val="1152"/>
              </a:lnSpc>
            </a:pPr>
            <a:endParaRPr lang="en-US" sz="5600">
              <a:solidFill>
                <a:srgbClr val="4DA346"/>
              </a:solidFill>
              <a:latin typeface="TT Rounds Condensed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6743" y="1623990"/>
            <a:ext cx="15590520" cy="8060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2"/>
              </a:lnSpc>
            </a:pPr>
            <a:r>
              <a:rPr lang="en-US" sz="4200" spc="37">
                <a:solidFill>
                  <a:srgbClr val="000000"/>
                </a:solidFill>
                <a:latin typeface="TT Rounds Condensed Bold"/>
              </a:rPr>
              <a:t>5. Exkurze v Bartošovicích – říjen 2023</a:t>
            </a:r>
          </a:p>
          <a:p>
            <a:pPr algn="l">
              <a:lnSpc>
                <a:spcPts val="3110"/>
              </a:lnSpc>
            </a:pPr>
            <a:endParaRPr lang="en-US" sz="4200" spc="37">
              <a:solidFill>
                <a:srgbClr val="000000"/>
              </a:solidFill>
              <a:latin typeface="TT Rounds Condensed Bold"/>
            </a:endParaRPr>
          </a:p>
          <a:p>
            <a:pPr algn="l">
              <a:lnSpc>
                <a:spcPts val="3110"/>
              </a:lnSpc>
            </a:pPr>
            <a:r>
              <a:rPr lang="en-US" sz="3200" spc="29">
                <a:solidFill>
                  <a:srgbClr val="000000"/>
                </a:solidFill>
                <a:latin typeface="TT Rounds Condensed"/>
              </a:rPr>
              <a:t>Poznávání přírodního a kulturního dědictví MSK.</a:t>
            </a:r>
          </a:p>
          <a:p>
            <a:pPr algn="l">
              <a:lnSpc>
                <a:spcPts val="3110"/>
              </a:lnSpc>
            </a:pPr>
            <a:r>
              <a:rPr lang="en-US" sz="3200" spc="28">
                <a:solidFill>
                  <a:srgbClr val="000000"/>
                </a:solidFill>
                <a:latin typeface="TT Rounds Condensed"/>
              </a:rPr>
              <a:t>V rámci exkurze prohlídka Domu přírody v Poodří s různými expozicemi a interaktivními prvky, dále seznámení s činností navštívené záchranné stanice, procházka naučnou zámeckou stezkou, prohlídka bartošovického  mlýna a sušičky ovoce.</a:t>
            </a:r>
          </a:p>
          <a:p>
            <a:pPr algn="l">
              <a:lnSpc>
                <a:spcPts val="4082"/>
              </a:lnSpc>
            </a:pPr>
            <a:endParaRPr lang="en-US" sz="3200" spc="28">
              <a:solidFill>
                <a:srgbClr val="000000"/>
              </a:solidFill>
              <a:latin typeface="TT Rounds Condensed"/>
            </a:endParaRPr>
          </a:p>
          <a:p>
            <a:pPr algn="l">
              <a:lnSpc>
                <a:spcPts val="4082"/>
              </a:lnSpc>
            </a:pPr>
            <a:r>
              <a:rPr lang="en-US" sz="4200" spc="37">
                <a:solidFill>
                  <a:srgbClr val="000000"/>
                </a:solidFill>
                <a:latin typeface="TT Rounds Condensed Bold"/>
              </a:rPr>
              <a:t>6. Konference ZOO Ostrava – říjen 2023</a:t>
            </a:r>
          </a:p>
          <a:p>
            <a:pPr algn="l">
              <a:lnSpc>
                <a:spcPts val="3110"/>
              </a:lnSpc>
            </a:pPr>
            <a:endParaRPr lang="en-US" sz="4200" spc="37">
              <a:solidFill>
                <a:srgbClr val="000000"/>
              </a:solidFill>
              <a:latin typeface="TT Rounds Condensed Bold"/>
            </a:endParaRPr>
          </a:p>
          <a:p>
            <a:pPr algn="l">
              <a:lnSpc>
                <a:spcPts val="3110"/>
              </a:lnSpc>
            </a:pPr>
            <a:r>
              <a:rPr lang="en-US" sz="3200" spc="28">
                <a:solidFill>
                  <a:srgbClr val="000000"/>
                </a:solidFill>
                <a:latin typeface="TT Rounds Condensed"/>
              </a:rPr>
              <a:t>Globální problémy, biodiverzita a její ochrana, adaptace organismů na prostředí.</a:t>
            </a:r>
          </a:p>
          <a:p>
            <a:pPr algn="l">
              <a:lnSpc>
                <a:spcPts val="4082"/>
              </a:lnSpc>
            </a:pPr>
            <a:endParaRPr lang="en-US" sz="3200" spc="28">
              <a:solidFill>
                <a:srgbClr val="000000"/>
              </a:solidFill>
              <a:latin typeface="TT Rounds Condensed"/>
            </a:endParaRPr>
          </a:p>
          <a:p>
            <a:pPr algn="l">
              <a:lnSpc>
                <a:spcPts val="4082"/>
              </a:lnSpc>
            </a:pPr>
            <a:endParaRPr lang="en-US" sz="3200" spc="28">
              <a:solidFill>
                <a:srgbClr val="000000"/>
              </a:solidFill>
              <a:latin typeface="TT Rounds Condensed"/>
            </a:endParaRPr>
          </a:p>
          <a:p>
            <a:pPr algn="l">
              <a:lnSpc>
                <a:spcPts val="4082"/>
              </a:lnSpc>
            </a:pPr>
            <a:r>
              <a:rPr lang="en-US" sz="4200" spc="37">
                <a:solidFill>
                  <a:srgbClr val="000000"/>
                </a:solidFill>
                <a:latin typeface="TT Rounds Condensed Bold"/>
              </a:rPr>
              <a:t>7. Exkurze v ostravském muzeu – listopad 2023</a:t>
            </a:r>
          </a:p>
          <a:p>
            <a:pPr algn="l">
              <a:lnSpc>
                <a:spcPts val="3110"/>
              </a:lnSpc>
            </a:pPr>
            <a:endParaRPr lang="en-US" sz="4200" spc="37">
              <a:solidFill>
                <a:srgbClr val="000000"/>
              </a:solidFill>
              <a:latin typeface="TT Rounds Condensed Bold"/>
            </a:endParaRPr>
          </a:p>
          <a:p>
            <a:pPr algn="l">
              <a:lnSpc>
                <a:spcPts val="3110"/>
              </a:lnSpc>
            </a:pPr>
            <a:r>
              <a:rPr lang="en-US" sz="3200" spc="29">
                <a:solidFill>
                  <a:srgbClr val="000000"/>
                </a:solidFill>
                <a:latin typeface="TT Rounds Condensed"/>
              </a:rPr>
              <a:t>Návštěva přírodní expozice a přednáška na téma Moje ekologická stopa.</a:t>
            </a:r>
          </a:p>
          <a:p>
            <a:pPr marL="703088" lvl="1" indent="-351544" algn="l">
              <a:lnSpc>
                <a:spcPts val="3776"/>
              </a:lnSpc>
            </a:pPr>
            <a:endParaRPr lang="en-US" sz="3200" spc="29">
              <a:solidFill>
                <a:srgbClr val="000000"/>
              </a:solidFill>
              <a:latin typeface="TT Rounds Condensed"/>
            </a:endParaRPr>
          </a:p>
          <a:p>
            <a:pPr marL="703088" lvl="1" indent="-351544" algn="l">
              <a:lnSpc>
                <a:spcPts val="3776"/>
              </a:lnSpc>
            </a:pPr>
            <a:endParaRPr lang="en-US" sz="3200" spc="29">
              <a:solidFill>
                <a:srgbClr val="000000"/>
              </a:solidFill>
              <a:latin typeface="TT Rounds Condensed"/>
            </a:endParaRPr>
          </a:p>
          <a:p>
            <a:pPr marL="703088" lvl="1" indent="-351544" algn="l">
              <a:lnSpc>
                <a:spcPts val="3776"/>
              </a:lnSpc>
            </a:pPr>
            <a:endParaRPr lang="en-US" sz="3200" spc="29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3" name="Freeform 3"/>
          <p:cNvSpPr/>
          <p:nvPr/>
        </p:nvSpPr>
        <p:spPr>
          <a:xfrm rot="-10800000">
            <a:off x="0" y="-323116"/>
            <a:ext cx="8438250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>
            <a:off x="0" y="9560358"/>
            <a:ext cx="18288000" cy="3150909"/>
            <a:chOff x="0" y="0"/>
            <a:chExt cx="5153955" cy="8298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53955" cy="829869"/>
            </a:xfrm>
            <a:custGeom>
              <a:avLst/>
              <a:gdLst/>
              <a:ahLst/>
              <a:cxnLst/>
              <a:rect l="l" t="t" r="r" b="b"/>
              <a:pathLst>
                <a:path w="5153955" h="829869">
                  <a:moveTo>
                    <a:pt x="0" y="0"/>
                  </a:moveTo>
                  <a:lnTo>
                    <a:pt x="5153955" y="0"/>
                  </a:lnTo>
                  <a:lnTo>
                    <a:pt x="5153955" y="829869"/>
                  </a:lnTo>
                  <a:lnTo>
                    <a:pt x="0" y="829869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5153955" cy="848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39812" y="8159589"/>
            <a:ext cx="2519488" cy="1400769"/>
          </a:xfrm>
          <a:custGeom>
            <a:avLst/>
            <a:gdLst/>
            <a:ahLst/>
            <a:cxnLst/>
            <a:rect l="l" t="t" r="r" b="b"/>
            <a:pathLst>
              <a:path w="2519488" h="1400769">
                <a:moveTo>
                  <a:pt x="0" y="0"/>
                </a:moveTo>
                <a:lnTo>
                  <a:pt x="2519488" y="0"/>
                </a:lnTo>
                <a:lnTo>
                  <a:pt x="2519488" y="1400769"/>
                </a:lnTo>
                <a:lnTo>
                  <a:pt x="0" y="14007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9971C96-DD4F-C74F-2C27-2E721DD993DD}"/>
              </a:ext>
            </a:extLst>
          </p:cNvPr>
          <p:cNvSpPr/>
          <p:nvPr/>
        </p:nvSpPr>
        <p:spPr>
          <a:xfrm rot="-10800000">
            <a:off x="8020" y="11391900"/>
            <a:ext cx="18288001" cy="22833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14" name="Obrázek 13" descr="Obsah obrázku oblečení, venku, osoba, sako&#10;&#10;Popis byl vytvořen automaticky">
            <a:extLst>
              <a:ext uri="{FF2B5EF4-FFF2-40B4-BE49-F238E27FC236}">
                <a16:creationId xmlns:a16="http://schemas.microsoft.com/office/drawing/2014/main" id="{18233083-BB5C-5151-2332-8D2C3043C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" y="-3162300"/>
            <a:ext cx="18215810" cy="136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4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51B9512A-8369-5F04-1445-DCEE688C0801}"/>
              </a:ext>
            </a:extLst>
          </p:cNvPr>
          <p:cNvGrpSpPr/>
          <p:nvPr/>
        </p:nvGrpSpPr>
        <p:grpSpPr>
          <a:xfrm>
            <a:off x="0" y="8765101"/>
            <a:ext cx="18288000" cy="1547967"/>
            <a:chOff x="0" y="0"/>
            <a:chExt cx="5153955" cy="829869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24800D76-18BB-2DFA-3137-4EB67CA8F89C}"/>
                </a:ext>
              </a:extLst>
            </p:cNvPr>
            <p:cNvSpPr/>
            <p:nvPr/>
          </p:nvSpPr>
          <p:spPr>
            <a:xfrm>
              <a:off x="0" y="0"/>
              <a:ext cx="5153955" cy="829869"/>
            </a:xfrm>
            <a:custGeom>
              <a:avLst/>
              <a:gdLst/>
              <a:ahLst/>
              <a:cxnLst/>
              <a:rect l="l" t="t" r="r" b="b"/>
              <a:pathLst>
                <a:path w="5153955" h="829869">
                  <a:moveTo>
                    <a:pt x="0" y="0"/>
                  </a:moveTo>
                  <a:lnTo>
                    <a:pt x="5153955" y="0"/>
                  </a:lnTo>
                  <a:lnTo>
                    <a:pt x="5153955" y="829869"/>
                  </a:lnTo>
                  <a:lnTo>
                    <a:pt x="0" y="829869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95568F44-61E2-5450-EF84-2C9AF79E66C9}"/>
                </a:ext>
              </a:extLst>
            </p:cNvPr>
            <p:cNvSpPr txBox="1"/>
            <p:nvPr/>
          </p:nvSpPr>
          <p:spPr>
            <a:xfrm>
              <a:off x="0" y="-19050"/>
              <a:ext cx="5153955" cy="848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6" name="Obrázek 5" descr="Obsah obrázku oblečení, osoba, žena, Lidská tvář&#10;&#10;Popis byl vytvořen automaticky">
            <a:extLst>
              <a:ext uri="{FF2B5EF4-FFF2-40B4-BE49-F238E27FC236}">
                <a16:creationId xmlns:a16="http://schemas.microsoft.com/office/drawing/2014/main" id="{ABBD1CA8-FCB7-8158-0F7C-105BE9F3B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-1333500"/>
            <a:ext cx="18275968" cy="1266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5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6526" y="1164907"/>
            <a:ext cx="15590520" cy="79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8"/>
              </a:lnSpc>
            </a:pPr>
            <a:r>
              <a:rPr lang="en-US" sz="5600" spc="-34">
                <a:solidFill>
                  <a:srgbClr val="000000"/>
                </a:solidFill>
                <a:latin typeface="TT Rounds Condensed Bold"/>
              </a:rPr>
              <a:t>Činnost CMUR EVVO na r. 2024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06526" y="2616651"/>
            <a:ext cx="15152774" cy="588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3200" spc="28">
                <a:solidFill>
                  <a:srgbClr val="000000"/>
                </a:solidFill>
                <a:latin typeface="TT Rounds Condensed Bold"/>
              </a:rPr>
              <a:t>Bude vycházet z obecných cílů a předmětů činnosti, pro které bylo Centrum vytvořeno. </a:t>
            </a:r>
          </a:p>
          <a:p>
            <a:pPr algn="l">
              <a:lnSpc>
                <a:spcPts val="3360"/>
              </a:lnSpc>
            </a:pPr>
            <a:r>
              <a:rPr lang="en-US" sz="3200" spc="28">
                <a:solidFill>
                  <a:srgbClr val="000000"/>
                </a:solidFill>
                <a:latin typeface="TT Rounds Condensed Bold"/>
              </a:rPr>
              <a:t>V této souvislosti bychom byli rádi, kdybyste sledovali informace CMUR na stránkách OA.</a:t>
            </a:r>
          </a:p>
          <a:p>
            <a:pPr algn="l">
              <a:lnSpc>
                <a:spcPts val="3360"/>
              </a:lnSpc>
            </a:pPr>
            <a:endParaRPr lang="en-US" sz="3200" spc="28">
              <a:solidFill>
                <a:srgbClr val="000000"/>
              </a:solidFill>
              <a:latin typeface="TT Rounds Condensed Bold"/>
            </a:endParaRPr>
          </a:p>
          <a:p>
            <a:pPr algn="l">
              <a:lnSpc>
                <a:spcPts val="3360"/>
              </a:lnSpc>
            </a:pPr>
            <a:r>
              <a:rPr lang="en-US" sz="3200" spc="28">
                <a:solidFill>
                  <a:srgbClr val="000000"/>
                </a:solidFill>
                <a:latin typeface="TT Rounds Condensed Bold"/>
              </a:rPr>
              <a:t>Co připravujeme v letošním roce?</a:t>
            </a:r>
          </a:p>
          <a:p>
            <a:pPr algn="l">
              <a:lnSpc>
                <a:spcPts val="3360"/>
              </a:lnSpc>
            </a:pPr>
            <a:endParaRPr lang="en-US" sz="3200" spc="28">
              <a:solidFill>
                <a:srgbClr val="000000"/>
              </a:solidFill>
              <a:latin typeface="TT Rounds Condensed Bold"/>
            </a:endParaRPr>
          </a:p>
          <a:p>
            <a:pPr algn="l">
              <a:lnSpc>
                <a:spcPts val="3360"/>
              </a:lnSpc>
            </a:pPr>
            <a:r>
              <a:rPr lang="en-US" sz="3200" spc="28">
                <a:solidFill>
                  <a:srgbClr val="000000"/>
                </a:solidFill>
                <a:latin typeface="TT Rounds Condensed"/>
              </a:rPr>
              <a:t>1. V červnu bude ukončeno vzdělávání koordinátorů EVVO závěrečnými zkouškami a od září začne již 12.r. specializačního studia. </a:t>
            </a:r>
          </a:p>
          <a:p>
            <a:pPr algn="l">
              <a:lnSpc>
                <a:spcPts val="3360"/>
              </a:lnSpc>
            </a:pPr>
            <a:r>
              <a:rPr lang="en-US" sz="3200" spc="28">
                <a:solidFill>
                  <a:srgbClr val="000000"/>
                </a:solidFill>
                <a:latin typeface="TT Rounds Condensed"/>
              </a:rPr>
              <a:t>Příspěvek na studium bude poskytnut MSK ve výši 8000 na účastníka.  </a:t>
            </a:r>
          </a:p>
          <a:p>
            <a:pPr algn="l">
              <a:lnSpc>
                <a:spcPts val="3360"/>
              </a:lnSpc>
            </a:pPr>
            <a:endParaRPr lang="en-US" sz="3200" spc="28">
              <a:solidFill>
                <a:srgbClr val="000000"/>
              </a:solidFill>
              <a:latin typeface="TT Rounds Condensed"/>
            </a:endParaRPr>
          </a:p>
          <a:p>
            <a:pPr algn="l">
              <a:lnSpc>
                <a:spcPts val="3360"/>
              </a:lnSpc>
            </a:pPr>
            <a:r>
              <a:rPr lang="en-US" sz="3200" spc="28">
                <a:solidFill>
                  <a:srgbClr val="000000"/>
                </a:solidFill>
                <a:latin typeface="TT Rounds Condensed"/>
              </a:rPr>
              <a:t>2. Exkurze budou opět zaměřeny na příklady dobré praxe na školách, určitě uvítáme nabídku sdílení úspěchů z vašich škol.</a:t>
            </a:r>
          </a:p>
          <a:p>
            <a:pPr algn="l">
              <a:lnSpc>
                <a:spcPts val="3360"/>
              </a:lnSpc>
            </a:pPr>
            <a:r>
              <a:rPr lang="en-US" sz="3200" spc="28">
                <a:solidFill>
                  <a:srgbClr val="000000"/>
                </a:solidFill>
                <a:latin typeface="TT Rounds Condensed"/>
              </a:rPr>
              <a:t>Exkurze budou pokračovat v poznávání kulturního a přírodního dědictví země.</a:t>
            </a:r>
          </a:p>
          <a:p>
            <a:pPr algn="l">
              <a:lnSpc>
                <a:spcPts val="3360"/>
              </a:lnSpc>
            </a:pPr>
            <a:endParaRPr lang="en-US" sz="3200" spc="28">
              <a:solidFill>
                <a:srgbClr val="000000"/>
              </a:solidFill>
              <a:latin typeface="TT Rounds Condensed"/>
            </a:endParaRPr>
          </a:p>
          <a:p>
            <a:pPr algn="l">
              <a:lnSpc>
                <a:spcPts val="3360"/>
              </a:lnSpc>
            </a:pPr>
            <a:r>
              <a:rPr lang="en-US" sz="3200" spc="29">
                <a:solidFill>
                  <a:srgbClr val="000000"/>
                </a:solidFill>
                <a:latin typeface="TT Rounds Condensed"/>
              </a:rPr>
              <a:t>3. Nabídka seminářů, které budou reagovat na aktuální témata a potřeby vzdělávání škol. 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-1"/>
            <a:ext cx="1422982" cy="10607111"/>
            <a:chOff x="0" y="0"/>
            <a:chExt cx="812800" cy="29761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8414" y="1050157"/>
            <a:ext cx="15590520" cy="1792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11"/>
              </a:lnSpc>
            </a:pPr>
            <a:r>
              <a:rPr lang="en-US" sz="6399" spc="-38">
                <a:solidFill>
                  <a:srgbClr val="000000"/>
                </a:solidFill>
                <a:latin typeface="TT Rounds Condensed Bold"/>
              </a:rPr>
              <a:t>Závěrečné informace</a:t>
            </a:r>
          </a:p>
          <a:p>
            <a:pPr algn="l">
              <a:lnSpc>
                <a:spcPts val="6911"/>
              </a:lnSpc>
            </a:pPr>
            <a:endParaRPr lang="en-US" sz="6399" spc="-38">
              <a:solidFill>
                <a:srgbClr val="000000"/>
              </a:solidFill>
              <a:latin typeface="TT Rounds Condensed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-803220"/>
            <a:ext cx="1543050" cy="1109022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308414" y="2911342"/>
            <a:ext cx="13250262" cy="5268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120" lvl="1" indent="-289560" algn="l">
              <a:lnSpc>
                <a:spcPts val="3456"/>
              </a:lnSpc>
              <a:buFont typeface="Arial"/>
              <a:buChar char="•"/>
            </a:pPr>
            <a:r>
              <a:rPr lang="en-US" sz="3200" spc="28">
                <a:solidFill>
                  <a:srgbClr val="000000"/>
                </a:solidFill>
                <a:latin typeface="TT Rounds Condensed"/>
              </a:rPr>
              <a:t>Výše uvedené aktivity se mohly naplnit  díky poskytnuté dotaci zřizovatele -  MSK .</a:t>
            </a:r>
          </a:p>
          <a:p>
            <a:pPr algn="l">
              <a:lnSpc>
                <a:spcPts val="3456"/>
              </a:lnSpc>
            </a:pPr>
            <a:endParaRPr lang="en-US" sz="3200" spc="28">
              <a:solidFill>
                <a:srgbClr val="000000"/>
              </a:solidFill>
              <a:latin typeface="TT Rounds Condensed"/>
            </a:endParaRPr>
          </a:p>
          <a:p>
            <a:pPr marL="579120" lvl="1" indent="-289560" algn="l">
              <a:lnSpc>
                <a:spcPts val="3456"/>
              </a:lnSpc>
              <a:buFont typeface="Arial"/>
              <a:buChar char="•"/>
            </a:pPr>
            <a:r>
              <a:rPr lang="en-US" sz="3200" spc="28">
                <a:solidFill>
                  <a:srgbClr val="000000"/>
                </a:solidFill>
                <a:latin typeface="TT Rounds Condensed"/>
              </a:rPr>
              <a:t> Výše uvedené aktivity podporují a zajišťují naplňování dlouhodobé strategie MSK v oblastech udržitelného rozvoje, ŽP a školství.</a:t>
            </a:r>
          </a:p>
          <a:p>
            <a:pPr algn="l">
              <a:lnSpc>
                <a:spcPts val="3456"/>
              </a:lnSpc>
            </a:pPr>
            <a:endParaRPr lang="en-US" sz="3200" spc="28">
              <a:solidFill>
                <a:srgbClr val="000000"/>
              </a:solidFill>
              <a:latin typeface="TT Rounds Condensed"/>
            </a:endParaRPr>
          </a:p>
          <a:p>
            <a:pPr marL="579120" lvl="1" indent="-289560" algn="l">
              <a:lnSpc>
                <a:spcPts val="3456"/>
              </a:lnSpc>
              <a:buFont typeface="Arial"/>
              <a:buChar char="•"/>
            </a:pPr>
            <a:r>
              <a:rPr lang="en-US" sz="3200" spc="28">
                <a:solidFill>
                  <a:srgbClr val="000000"/>
                </a:solidFill>
                <a:latin typeface="TT Rounds Condensed"/>
              </a:rPr>
              <a:t>O aktivity je tradičně zájem ze strany  koordinátorů EVVO, učitelů škol i vedení škol.</a:t>
            </a:r>
          </a:p>
          <a:p>
            <a:pPr algn="l">
              <a:lnSpc>
                <a:spcPts val="3456"/>
              </a:lnSpc>
            </a:pPr>
            <a:endParaRPr lang="en-US" sz="3200" spc="28">
              <a:solidFill>
                <a:srgbClr val="000000"/>
              </a:solidFill>
              <a:latin typeface="TT Rounds Condensed"/>
            </a:endParaRPr>
          </a:p>
          <a:p>
            <a:pPr marL="579120" lvl="1" indent="-289560" algn="l">
              <a:lnSpc>
                <a:spcPts val="3456"/>
              </a:lnSpc>
              <a:buFont typeface="Arial"/>
              <a:buChar char="•"/>
            </a:pPr>
            <a:r>
              <a:rPr lang="en-US" sz="3200" spc="29">
                <a:solidFill>
                  <a:srgbClr val="000000"/>
                </a:solidFill>
                <a:latin typeface="TT Rounds Condensed"/>
              </a:rPr>
              <a:t>Věříme, že činnost Centra přispěje ke zkvalitnění vzdělávacího procesu na jednotlivých školách.</a:t>
            </a:r>
          </a:p>
          <a:p>
            <a:pPr marL="579120" lvl="1" indent="-289560" algn="l">
              <a:lnSpc>
                <a:spcPts val="3456"/>
              </a:lnSpc>
            </a:pPr>
            <a:endParaRPr lang="en-US" sz="3200" spc="29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-803219"/>
            <a:ext cx="18288000" cy="11090219"/>
          </a:xfrm>
          <a:custGeom>
            <a:avLst/>
            <a:gdLst/>
            <a:ahLst/>
            <a:cxnLst/>
            <a:rect l="l" t="t" r="r" b="b"/>
            <a:pathLst>
              <a:path w="18966437" h="14191382">
                <a:moveTo>
                  <a:pt x="0" y="0"/>
                </a:moveTo>
                <a:lnTo>
                  <a:pt x="18966437" y="0"/>
                </a:lnTo>
                <a:lnTo>
                  <a:pt x="18966437" y="14191381"/>
                </a:lnTo>
                <a:lnTo>
                  <a:pt x="0" y="14191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l="-37890" t="-48163" r="-28402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2650949" y="3972887"/>
            <a:ext cx="12986102" cy="332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1"/>
              </a:lnSpc>
            </a:pPr>
            <a:r>
              <a:rPr lang="en-US" sz="6399" spc="627">
                <a:solidFill>
                  <a:srgbClr val="FFFFFF"/>
                </a:solidFill>
                <a:latin typeface="TT Rounds Condensed"/>
              </a:rPr>
              <a:t>Děkuji za pozornost!</a:t>
            </a:r>
          </a:p>
          <a:p>
            <a:pPr algn="ctr">
              <a:lnSpc>
                <a:spcPts val="8831"/>
              </a:lnSpc>
            </a:pPr>
            <a:r>
              <a:rPr lang="en-US" sz="6399" spc="627">
                <a:solidFill>
                  <a:srgbClr val="FFFFFF"/>
                </a:solidFill>
                <a:latin typeface="TT Rounds Condensed"/>
              </a:rPr>
              <a:t>Eva.kazdova@oao.cz</a:t>
            </a:r>
          </a:p>
          <a:p>
            <a:pPr algn="ctr">
              <a:lnSpc>
                <a:spcPts val="8831"/>
              </a:lnSpc>
            </a:pPr>
            <a:endParaRPr lang="en-US" sz="6399" spc="627">
              <a:solidFill>
                <a:srgbClr val="FFFFFF"/>
              </a:solidFill>
              <a:latin typeface="TT Rounds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633448" y="374453"/>
            <a:ext cx="17021103" cy="2913075"/>
            <a:chOff x="0" y="0"/>
            <a:chExt cx="4482924" cy="7672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2924" cy="767229"/>
            </a:xfrm>
            <a:custGeom>
              <a:avLst/>
              <a:gdLst/>
              <a:ahLst/>
              <a:cxnLst/>
              <a:rect l="l" t="t" r="r" b="b"/>
              <a:pathLst>
                <a:path w="4482924" h="767229">
                  <a:moveTo>
                    <a:pt x="0" y="0"/>
                  </a:moveTo>
                  <a:lnTo>
                    <a:pt x="4482924" y="0"/>
                  </a:lnTo>
                  <a:lnTo>
                    <a:pt x="4482924" y="767229"/>
                  </a:lnTo>
                  <a:lnTo>
                    <a:pt x="0" y="767229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482924" cy="786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20909" y="374453"/>
            <a:ext cx="16933642" cy="2949161"/>
          </a:xfrm>
          <a:custGeom>
            <a:avLst/>
            <a:gdLst/>
            <a:ahLst/>
            <a:cxnLst/>
            <a:rect l="l" t="t" r="r" b="b"/>
            <a:pathLst>
              <a:path w="16933642" h="2949161">
                <a:moveTo>
                  <a:pt x="0" y="0"/>
                </a:moveTo>
                <a:lnTo>
                  <a:pt x="16933643" y="0"/>
                </a:lnTo>
                <a:lnTo>
                  <a:pt x="16933643" y="2949161"/>
                </a:lnTo>
                <a:lnTo>
                  <a:pt x="0" y="29491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-1238" t="-125974" b="-161556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7"/>
          <p:cNvGrpSpPr/>
          <p:nvPr/>
        </p:nvGrpSpPr>
        <p:grpSpPr>
          <a:xfrm>
            <a:off x="8978996" y="3927064"/>
            <a:ext cx="47625" cy="5331236"/>
            <a:chOff x="0" y="0"/>
            <a:chExt cx="12543" cy="14041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43" cy="1404112"/>
            </a:xfrm>
            <a:custGeom>
              <a:avLst/>
              <a:gdLst/>
              <a:ahLst/>
              <a:cxnLst/>
              <a:rect l="l" t="t" r="r" b="b"/>
              <a:pathLst>
                <a:path w="12543" h="1404112">
                  <a:moveTo>
                    <a:pt x="0" y="0"/>
                  </a:moveTo>
                  <a:lnTo>
                    <a:pt x="12543" y="0"/>
                  </a:lnTo>
                  <a:lnTo>
                    <a:pt x="12543" y="1404112"/>
                  </a:lnTo>
                  <a:lnTo>
                    <a:pt x="0" y="1404112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2543" cy="1423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268610" y="1033221"/>
            <a:ext cx="11516024" cy="1419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502"/>
              </a:lnSpc>
              <a:spcBef>
                <a:spcPct val="0"/>
              </a:spcBef>
            </a:pPr>
            <a:r>
              <a:rPr lang="en-US" sz="8335" spc="816">
                <a:solidFill>
                  <a:srgbClr val="FFFFFF"/>
                </a:solidFill>
                <a:latin typeface="TT Rounds Condensed Bold"/>
              </a:rPr>
              <a:t>VZNIK CMUR EVVO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5132" y="4609394"/>
            <a:ext cx="7636189" cy="167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1"/>
              </a:lnSpc>
            </a:pPr>
            <a:r>
              <a:rPr lang="en-US" sz="2400" spc="235">
                <a:solidFill>
                  <a:srgbClr val="231F20"/>
                </a:solidFill>
                <a:latin typeface="TT Rounds Condensed Bold"/>
              </a:rPr>
              <a:t>CMUR bylo ustanoveno v 10/2018 na OA a VOŠS v Ostravě – Mariánských Horách ve spolupráci s KEVEM a za podpory zřizovatele – MSK, který jeho činnost finančně podporuje.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71651" y="4609394"/>
            <a:ext cx="7417249" cy="2935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1"/>
              </a:lnSpc>
            </a:pPr>
            <a:r>
              <a:rPr lang="en-US" sz="2400" spc="235">
                <a:solidFill>
                  <a:srgbClr val="231F20"/>
                </a:solidFill>
                <a:latin typeface="TT Rounds Condensed Bold"/>
              </a:rPr>
              <a:t>CMUR je základnou vzdělávání v MSK, i pro Moravu a společně s Centrem v Českých Budějovicích, které je základnou pro Čechy, jsou jedinečnou institucí poskytující tyto vzdělávací služby.</a:t>
            </a:r>
          </a:p>
          <a:p>
            <a:pPr>
              <a:lnSpc>
                <a:spcPts val="3311"/>
              </a:lnSpc>
            </a:pPr>
            <a:endParaRPr lang="en-US" sz="2400" spc="235">
              <a:solidFill>
                <a:srgbClr val="231F20"/>
              </a:solidFill>
              <a:latin typeface="TT Rounds Condensed Bold"/>
            </a:endParaRPr>
          </a:p>
          <a:p>
            <a:pPr>
              <a:lnSpc>
                <a:spcPts val="3311"/>
              </a:lnSpc>
            </a:pPr>
            <a:endParaRPr lang="en-US" sz="2400" spc="235">
              <a:solidFill>
                <a:srgbClr val="231F20"/>
              </a:solidFill>
              <a:latin typeface="TT Rounds Condense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328632" y="7801356"/>
            <a:ext cx="7247430" cy="1678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1"/>
              </a:lnSpc>
            </a:pPr>
            <a:r>
              <a:rPr lang="en-US" sz="2400" spc="235">
                <a:solidFill>
                  <a:srgbClr val="231F20"/>
                </a:solidFill>
                <a:latin typeface="TT Rounds Condensed Bold"/>
              </a:rPr>
              <a:t>Činnost vychází z naplňování cílů Národní strategie UR.</a:t>
            </a:r>
          </a:p>
          <a:p>
            <a:pPr>
              <a:lnSpc>
                <a:spcPts val="3311"/>
              </a:lnSpc>
            </a:pPr>
            <a:r>
              <a:rPr lang="en-US" sz="2400" spc="235">
                <a:solidFill>
                  <a:srgbClr val="231F20"/>
                </a:solidFill>
                <a:latin typeface="TT Rounds Condensed Bold"/>
              </a:rPr>
              <a:t> </a:t>
            </a:r>
          </a:p>
          <a:p>
            <a:pPr>
              <a:lnSpc>
                <a:spcPts val="3311"/>
              </a:lnSpc>
            </a:pPr>
            <a:endParaRPr lang="en-US" sz="2400" spc="235">
              <a:solidFill>
                <a:srgbClr val="231F20"/>
              </a:solidFill>
              <a:latin typeface="TT Rounds Condense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74088" y="7801356"/>
            <a:ext cx="7800108" cy="1259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1"/>
              </a:lnSpc>
            </a:pPr>
            <a:r>
              <a:rPr lang="en-US" sz="2400" spc="235">
                <a:solidFill>
                  <a:srgbClr val="231F20"/>
                </a:solidFill>
                <a:latin typeface="TT Rounds Condensed Bold"/>
              </a:rPr>
              <a:t>Jeho cílem vzniku bylo vytvoření funkční sítě středního managementu EVVO.</a:t>
            </a:r>
          </a:p>
          <a:p>
            <a:pPr>
              <a:lnSpc>
                <a:spcPts val="3311"/>
              </a:lnSpc>
            </a:pPr>
            <a:endParaRPr lang="en-US" sz="2400" spc="235">
              <a:solidFill>
                <a:srgbClr val="231F20"/>
              </a:solidFill>
              <a:latin typeface="TT Rounds Condensed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9328632" y="3748957"/>
            <a:ext cx="582954" cy="694817"/>
          </a:xfrm>
          <a:custGeom>
            <a:avLst/>
            <a:gdLst/>
            <a:ahLst/>
            <a:cxnLst/>
            <a:rect l="l" t="t" r="r" b="b"/>
            <a:pathLst>
              <a:path w="582954" h="694817">
                <a:moveTo>
                  <a:pt x="0" y="0"/>
                </a:moveTo>
                <a:lnTo>
                  <a:pt x="582955" y="0"/>
                </a:lnTo>
                <a:lnTo>
                  <a:pt x="582955" y="694817"/>
                </a:lnTo>
                <a:lnTo>
                  <a:pt x="0" y="6948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1437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6" name="Freeform 16"/>
          <p:cNvSpPr/>
          <p:nvPr/>
        </p:nvSpPr>
        <p:spPr>
          <a:xfrm>
            <a:off x="720909" y="3748957"/>
            <a:ext cx="582954" cy="694817"/>
          </a:xfrm>
          <a:custGeom>
            <a:avLst/>
            <a:gdLst/>
            <a:ahLst/>
            <a:cxnLst/>
            <a:rect l="l" t="t" r="r" b="b"/>
            <a:pathLst>
              <a:path w="582954" h="694817">
                <a:moveTo>
                  <a:pt x="0" y="0"/>
                </a:moveTo>
                <a:lnTo>
                  <a:pt x="582955" y="0"/>
                </a:lnTo>
                <a:lnTo>
                  <a:pt x="582955" y="694817"/>
                </a:lnTo>
                <a:lnTo>
                  <a:pt x="0" y="6948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1437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7" name="Freeform 17"/>
          <p:cNvSpPr/>
          <p:nvPr/>
        </p:nvSpPr>
        <p:spPr>
          <a:xfrm>
            <a:off x="895132" y="6870947"/>
            <a:ext cx="582954" cy="694817"/>
          </a:xfrm>
          <a:custGeom>
            <a:avLst/>
            <a:gdLst/>
            <a:ahLst/>
            <a:cxnLst/>
            <a:rect l="l" t="t" r="r" b="b"/>
            <a:pathLst>
              <a:path w="582954" h="694817">
                <a:moveTo>
                  <a:pt x="0" y="0"/>
                </a:moveTo>
                <a:lnTo>
                  <a:pt x="582954" y="0"/>
                </a:lnTo>
                <a:lnTo>
                  <a:pt x="582954" y="694816"/>
                </a:lnTo>
                <a:lnTo>
                  <a:pt x="0" y="694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1437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8" name="Freeform 18"/>
          <p:cNvSpPr/>
          <p:nvPr/>
        </p:nvSpPr>
        <p:spPr>
          <a:xfrm>
            <a:off x="9328632" y="6870947"/>
            <a:ext cx="582954" cy="694817"/>
          </a:xfrm>
          <a:custGeom>
            <a:avLst/>
            <a:gdLst/>
            <a:ahLst/>
            <a:cxnLst/>
            <a:rect l="l" t="t" r="r" b="b"/>
            <a:pathLst>
              <a:path w="582954" h="694817">
                <a:moveTo>
                  <a:pt x="0" y="0"/>
                </a:moveTo>
                <a:lnTo>
                  <a:pt x="582955" y="0"/>
                </a:lnTo>
                <a:lnTo>
                  <a:pt x="582955" y="694816"/>
                </a:lnTo>
                <a:lnTo>
                  <a:pt x="0" y="694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14378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57217"/>
            <a:ext cx="6146702" cy="2248620"/>
            <a:chOff x="0" y="0"/>
            <a:chExt cx="915951" cy="314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5951" cy="314247"/>
            </a:xfrm>
            <a:custGeom>
              <a:avLst/>
              <a:gdLst/>
              <a:ahLst/>
              <a:cxnLst/>
              <a:rect l="l" t="t" r="r" b="b"/>
              <a:pathLst>
                <a:path w="915951" h="314247">
                  <a:moveTo>
                    <a:pt x="712751" y="0"/>
                  </a:moveTo>
                  <a:lnTo>
                    <a:pt x="0" y="0"/>
                  </a:lnTo>
                  <a:lnTo>
                    <a:pt x="0" y="314247"/>
                  </a:lnTo>
                  <a:lnTo>
                    <a:pt x="712751" y="314247"/>
                  </a:lnTo>
                  <a:lnTo>
                    <a:pt x="915951" y="157124"/>
                  </a:lnTo>
                  <a:lnTo>
                    <a:pt x="712751" y="0"/>
                  </a:lnTo>
                  <a:close/>
                </a:path>
              </a:pathLst>
            </a:custGeom>
            <a:solidFill>
              <a:srgbClr val="99CA3B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01651" cy="333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90520" y="1988691"/>
            <a:ext cx="6306960" cy="6309618"/>
            <a:chOff x="0" y="0"/>
            <a:chExt cx="6832800" cy="6835680"/>
          </a:xfrm>
        </p:grpSpPr>
        <p:sp>
          <p:nvSpPr>
            <p:cNvPr id="6" name="Freeform 6"/>
            <p:cNvSpPr/>
            <p:nvPr/>
          </p:nvSpPr>
          <p:spPr>
            <a:xfrm>
              <a:off x="0" y="508"/>
              <a:ext cx="6832726" cy="6835140"/>
            </a:xfrm>
            <a:custGeom>
              <a:avLst/>
              <a:gdLst/>
              <a:ahLst/>
              <a:cxnLst/>
              <a:rect l="l" t="t" r="r" b="b"/>
              <a:pathLst>
                <a:path w="6832726" h="6835140">
                  <a:moveTo>
                    <a:pt x="3408807" y="6835140"/>
                  </a:moveTo>
                  <a:cubicBezTo>
                    <a:pt x="3385947" y="6835140"/>
                    <a:pt x="3370707" y="6812280"/>
                    <a:pt x="3370707" y="6797040"/>
                  </a:cubicBezTo>
                  <a:cubicBezTo>
                    <a:pt x="3370707" y="6774180"/>
                    <a:pt x="3385947" y="6758940"/>
                    <a:pt x="3408807" y="6758940"/>
                  </a:cubicBezTo>
                  <a:cubicBezTo>
                    <a:pt x="3424047" y="6758940"/>
                    <a:pt x="3446907" y="6774180"/>
                    <a:pt x="3446907" y="6797040"/>
                  </a:cubicBezTo>
                  <a:cubicBezTo>
                    <a:pt x="3446907" y="6812280"/>
                    <a:pt x="3424047" y="6835140"/>
                    <a:pt x="3408807" y="6835140"/>
                  </a:cubicBezTo>
                  <a:close/>
                  <a:moveTo>
                    <a:pt x="3584194" y="6789420"/>
                  </a:moveTo>
                  <a:cubicBezTo>
                    <a:pt x="3584194" y="6766560"/>
                    <a:pt x="3599434" y="6751320"/>
                    <a:pt x="3614674" y="6751320"/>
                  </a:cubicBezTo>
                  <a:cubicBezTo>
                    <a:pt x="3637534" y="6751320"/>
                    <a:pt x="3660394" y="6766560"/>
                    <a:pt x="3660394" y="6789420"/>
                  </a:cubicBezTo>
                  <a:cubicBezTo>
                    <a:pt x="3660394" y="6804660"/>
                    <a:pt x="3645154" y="6827520"/>
                    <a:pt x="3622294" y="6827520"/>
                  </a:cubicBezTo>
                  <a:cubicBezTo>
                    <a:pt x="3599434" y="6827520"/>
                    <a:pt x="3584194" y="6812280"/>
                    <a:pt x="3584194" y="6789420"/>
                  </a:cubicBezTo>
                  <a:close/>
                  <a:moveTo>
                    <a:pt x="3187700" y="6827520"/>
                  </a:moveTo>
                  <a:cubicBezTo>
                    <a:pt x="3172460" y="6827520"/>
                    <a:pt x="3149600" y="6804660"/>
                    <a:pt x="3157220" y="6781800"/>
                  </a:cubicBezTo>
                  <a:cubicBezTo>
                    <a:pt x="3157220" y="6766560"/>
                    <a:pt x="3172460" y="6751320"/>
                    <a:pt x="3195320" y="6751320"/>
                  </a:cubicBezTo>
                  <a:cubicBezTo>
                    <a:pt x="3218180" y="6751320"/>
                    <a:pt x="3233420" y="6766560"/>
                    <a:pt x="3233420" y="6789420"/>
                  </a:cubicBezTo>
                  <a:cubicBezTo>
                    <a:pt x="3225800" y="6812280"/>
                    <a:pt x="3210560" y="6827520"/>
                    <a:pt x="3195320" y="6827520"/>
                  </a:cubicBezTo>
                  <a:cubicBezTo>
                    <a:pt x="3195320" y="6827520"/>
                    <a:pt x="3187700" y="6827520"/>
                    <a:pt x="3187700" y="6827520"/>
                  </a:cubicBezTo>
                  <a:close/>
                  <a:moveTo>
                    <a:pt x="3797808" y="6774053"/>
                  </a:moveTo>
                  <a:cubicBezTo>
                    <a:pt x="3790188" y="6751193"/>
                    <a:pt x="3805428" y="6735953"/>
                    <a:pt x="3828288" y="6728333"/>
                  </a:cubicBezTo>
                  <a:cubicBezTo>
                    <a:pt x="3851148" y="6728333"/>
                    <a:pt x="3866388" y="6743573"/>
                    <a:pt x="3874008" y="6766433"/>
                  </a:cubicBezTo>
                  <a:cubicBezTo>
                    <a:pt x="3874008" y="6781673"/>
                    <a:pt x="3858768" y="6804533"/>
                    <a:pt x="3835908" y="6804533"/>
                  </a:cubicBezTo>
                  <a:cubicBezTo>
                    <a:pt x="3813048" y="6804533"/>
                    <a:pt x="3797808" y="6789293"/>
                    <a:pt x="3797808" y="6774053"/>
                  </a:cubicBezTo>
                  <a:close/>
                  <a:moveTo>
                    <a:pt x="2974213" y="6804533"/>
                  </a:moveTo>
                  <a:cubicBezTo>
                    <a:pt x="2951353" y="6804533"/>
                    <a:pt x="2936113" y="6781673"/>
                    <a:pt x="2943733" y="6758813"/>
                  </a:cubicBezTo>
                  <a:cubicBezTo>
                    <a:pt x="2943733" y="6743573"/>
                    <a:pt x="2966593" y="6728333"/>
                    <a:pt x="2981833" y="6728333"/>
                  </a:cubicBezTo>
                  <a:cubicBezTo>
                    <a:pt x="3004693" y="6728333"/>
                    <a:pt x="3019933" y="6751193"/>
                    <a:pt x="3019933" y="6774053"/>
                  </a:cubicBezTo>
                  <a:cubicBezTo>
                    <a:pt x="3012313" y="6789293"/>
                    <a:pt x="2997073" y="6804533"/>
                    <a:pt x="2981833" y="6804533"/>
                  </a:cubicBezTo>
                  <a:cubicBezTo>
                    <a:pt x="2974213" y="6804533"/>
                    <a:pt x="2974213" y="6804533"/>
                    <a:pt x="2974213" y="6804533"/>
                  </a:cubicBezTo>
                  <a:close/>
                  <a:moveTo>
                    <a:pt x="4011295" y="6743446"/>
                  </a:moveTo>
                  <a:cubicBezTo>
                    <a:pt x="4003675" y="6720586"/>
                    <a:pt x="4018915" y="6705346"/>
                    <a:pt x="4041775" y="6697726"/>
                  </a:cubicBezTo>
                  <a:cubicBezTo>
                    <a:pt x="4057015" y="6697726"/>
                    <a:pt x="4079875" y="6705346"/>
                    <a:pt x="4079875" y="6728206"/>
                  </a:cubicBezTo>
                  <a:cubicBezTo>
                    <a:pt x="4087495" y="6751066"/>
                    <a:pt x="4072255" y="6766306"/>
                    <a:pt x="4049395" y="6773926"/>
                  </a:cubicBezTo>
                  <a:cubicBezTo>
                    <a:pt x="4049395" y="6773926"/>
                    <a:pt x="4049395" y="6773926"/>
                    <a:pt x="4041775" y="6773926"/>
                  </a:cubicBezTo>
                  <a:cubicBezTo>
                    <a:pt x="4026535" y="6773926"/>
                    <a:pt x="4011295" y="6758686"/>
                    <a:pt x="4011295" y="6743446"/>
                  </a:cubicBezTo>
                  <a:close/>
                  <a:moveTo>
                    <a:pt x="2760599" y="6766306"/>
                  </a:moveTo>
                  <a:cubicBezTo>
                    <a:pt x="2737739" y="6766306"/>
                    <a:pt x="2730119" y="6743446"/>
                    <a:pt x="2730119" y="6728206"/>
                  </a:cubicBezTo>
                  <a:cubicBezTo>
                    <a:pt x="2737739" y="6705346"/>
                    <a:pt x="2752979" y="6690106"/>
                    <a:pt x="2775839" y="6697726"/>
                  </a:cubicBezTo>
                  <a:cubicBezTo>
                    <a:pt x="2798699" y="6697726"/>
                    <a:pt x="2806319" y="6720586"/>
                    <a:pt x="2806319" y="6735826"/>
                  </a:cubicBezTo>
                  <a:cubicBezTo>
                    <a:pt x="2798699" y="6758686"/>
                    <a:pt x="2783459" y="6773926"/>
                    <a:pt x="2768219" y="6773926"/>
                  </a:cubicBezTo>
                  <a:cubicBezTo>
                    <a:pt x="2768219" y="6773926"/>
                    <a:pt x="2760599" y="6773926"/>
                    <a:pt x="2760599" y="6766306"/>
                  </a:cubicBezTo>
                  <a:close/>
                  <a:moveTo>
                    <a:pt x="4217162" y="6697599"/>
                  </a:moveTo>
                  <a:cubicBezTo>
                    <a:pt x="4209542" y="6682359"/>
                    <a:pt x="4224782" y="6659499"/>
                    <a:pt x="4247642" y="6651879"/>
                  </a:cubicBezTo>
                  <a:cubicBezTo>
                    <a:pt x="4262882" y="6644259"/>
                    <a:pt x="4285742" y="6659499"/>
                    <a:pt x="4293362" y="6682359"/>
                  </a:cubicBezTo>
                  <a:cubicBezTo>
                    <a:pt x="4293362" y="6697599"/>
                    <a:pt x="4285742" y="6720459"/>
                    <a:pt x="4262882" y="6728079"/>
                  </a:cubicBezTo>
                  <a:cubicBezTo>
                    <a:pt x="4262882" y="6728079"/>
                    <a:pt x="4255262" y="6728079"/>
                    <a:pt x="4255262" y="6728079"/>
                  </a:cubicBezTo>
                  <a:cubicBezTo>
                    <a:pt x="4240022" y="6728079"/>
                    <a:pt x="4224782" y="6712839"/>
                    <a:pt x="4217162" y="6697599"/>
                  </a:cubicBezTo>
                  <a:close/>
                  <a:moveTo>
                    <a:pt x="2547112" y="6720459"/>
                  </a:moveTo>
                  <a:cubicBezTo>
                    <a:pt x="2531872" y="6712839"/>
                    <a:pt x="2516632" y="6697599"/>
                    <a:pt x="2524252" y="6674739"/>
                  </a:cubicBezTo>
                  <a:cubicBezTo>
                    <a:pt x="2524252" y="6651879"/>
                    <a:pt x="2547112" y="6644259"/>
                    <a:pt x="2569972" y="6644259"/>
                  </a:cubicBezTo>
                  <a:cubicBezTo>
                    <a:pt x="2585212" y="6651879"/>
                    <a:pt x="2600452" y="6674739"/>
                    <a:pt x="2592832" y="6697726"/>
                  </a:cubicBezTo>
                  <a:cubicBezTo>
                    <a:pt x="2592832" y="6712966"/>
                    <a:pt x="2577592" y="6720586"/>
                    <a:pt x="2562352" y="6720586"/>
                  </a:cubicBezTo>
                  <a:cubicBezTo>
                    <a:pt x="2554732" y="6720586"/>
                    <a:pt x="2554732" y="6720586"/>
                    <a:pt x="2547112" y="6720586"/>
                  </a:cubicBezTo>
                  <a:close/>
                  <a:moveTo>
                    <a:pt x="4423029" y="6644259"/>
                  </a:moveTo>
                  <a:cubicBezTo>
                    <a:pt x="4415409" y="6621399"/>
                    <a:pt x="4430649" y="6598539"/>
                    <a:pt x="4445889" y="6590792"/>
                  </a:cubicBezTo>
                  <a:cubicBezTo>
                    <a:pt x="4468749" y="6590792"/>
                    <a:pt x="4491609" y="6598412"/>
                    <a:pt x="4499229" y="6621272"/>
                  </a:cubicBezTo>
                  <a:cubicBezTo>
                    <a:pt x="4499229" y="6636512"/>
                    <a:pt x="4491609" y="6659372"/>
                    <a:pt x="4468749" y="6666992"/>
                  </a:cubicBezTo>
                  <a:cubicBezTo>
                    <a:pt x="4468749" y="6666992"/>
                    <a:pt x="4461129" y="6666992"/>
                    <a:pt x="4461129" y="6666992"/>
                  </a:cubicBezTo>
                  <a:cubicBezTo>
                    <a:pt x="4445889" y="6666992"/>
                    <a:pt x="4430649" y="6659372"/>
                    <a:pt x="4423029" y="6644132"/>
                  </a:cubicBezTo>
                  <a:close/>
                  <a:moveTo>
                    <a:pt x="2341118" y="6659372"/>
                  </a:moveTo>
                  <a:cubicBezTo>
                    <a:pt x="2318258" y="6651752"/>
                    <a:pt x="2310638" y="6628892"/>
                    <a:pt x="2318258" y="6613652"/>
                  </a:cubicBezTo>
                  <a:cubicBezTo>
                    <a:pt x="2325878" y="6590792"/>
                    <a:pt x="2348738" y="6583172"/>
                    <a:pt x="2363978" y="6590792"/>
                  </a:cubicBezTo>
                  <a:cubicBezTo>
                    <a:pt x="2386838" y="6590792"/>
                    <a:pt x="2394458" y="6613652"/>
                    <a:pt x="2386838" y="6636512"/>
                  </a:cubicBezTo>
                  <a:cubicBezTo>
                    <a:pt x="2386838" y="6651752"/>
                    <a:pt x="2371598" y="6659372"/>
                    <a:pt x="2356358" y="6659372"/>
                  </a:cubicBezTo>
                  <a:cubicBezTo>
                    <a:pt x="2348738" y="6659372"/>
                    <a:pt x="2348738" y="6659372"/>
                    <a:pt x="2341118" y="6659372"/>
                  </a:cubicBezTo>
                  <a:close/>
                  <a:moveTo>
                    <a:pt x="4628896" y="6567805"/>
                  </a:moveTo>
                  <a:cubicBezTo>
                    <a:pt x="4621276" y="6552565"/>
                    <a:pt x="4628896" y="6529705"/>
                    <a:pt x="4644136" y="6522085"/>
                  </a:cubicBezTo>
                  <a:cubicBezTo>
                    <a:pt x="4666996" y="6514465"/>
                    <a:pt x="4689856" y="6522085"/>
                    <a:pt x="4697476" y="6544945"/>
                  </a:cubicBezTo>
                  <a:cubicBezTo>
                    <a:pt x="4705096" y="6560185"/>
                    <a:pt x="4697476" y="6583045"/>
                    <a:pt x="4674616" y="6590665"/>
                  </a:cubicBezTo>
                  <a:cubicBezTo>
                    <a:pt x="4674616" y="6590665"/>
                    <a:pt x="4666996" y="6598285"/>
                    <a:pt x="4659376" y="6598285"/>
                  </a:cubicBezTo>
                  <a:cubicBezTo>
                    <a:pt x="4644136" y="6598285"/>
                    <a:pt x="4628896" y="6583045"/>
                    <a:pt x="4628896" y="6567805"/>
                  </a:cubicBezTo>
                  <a:close/>
                  <a:moveTo>
                    <a:pt x="2135251" y="6583045"/>
                  </a:moveTo>
                  <a:cubicBezTo>
                    <a:pt x="2120011" y="6575425"/>
                    <a:pt x="2112391" y="6552565"/>
                    <a:pt x="2120011" y="6537325"/>
                  </a:cubicBezTo>
                  <a:cubicBezTo>
                    <a:pt x="2127631" y="6514465"/>
                    <a:pt x="2150491" y="6506845"/>
                    <a:pt x="2165731" y="6514465"/>
                  </a:cubicBezTo>
                  <a:cubicBezTo>
                    <a:pt x="2188591" y="6522085"/>
                    <a:pt x="2196211" y="6544945"/>
                    <a:pt x="2188591" y="6560185"/>
                  </a:cubicBezTo>
                  <a:cubicBezTo>
                    <a:pt x="2180971" y="6575425"/>
                    <a:pt x="2165731" y="6590665"/>
                    <a:pt x="2150491" y="6590665"/>
                  </a:cubicBezTo>
                  <a:cubicBezTo>
                    <a:pt x="2150491" y="6590665"/>
                    <a:pt x="2142871" y="6590665"/>
                    <a:pt x="2135251" y="6583045"/>
                  </a:cubicBezTo>
                  <a:close/>
                  <a:moveTo>
                    <a:pt x="4827143" y="6491478"/>
                  </a:moveTo>
                  <a:cubicBezTo>
                    <a:pt x="4811903" y="6468618"/>
                    <a:pt x="4819523" y="6445758"/>
                    <a:pt x="4842383" y="6438011"/>
                  </a:cubicBezTo>
                  <a:cubicBezTo>
                    <a:pt x="4857623" y="6430391"/>
                    <a:pt x="4880483" y="6438011"/>
                    <a:pt x="4895723" y="6453251"/>
                  </a:cubicBezTo>
                  <a:cubicBezTo>
                    <a:pt x="4903343" y="6476111"/>
                    <a:pt x="4895723" y="6498971"/>
                    <a:pt x="4872863" y="6506718"/>
                  </a:cubicBezTo>
                  <a:cubicBezTo>
                    <a:pt x="4872863" y="6506718"/>
                    <a:pt x="4865243" y="6506718"/>
                    <a:pt x="4857623" y="6506718"/>
                  </a:cubicBezTo>
                  <a:cubicBezTo>
                    <a:pt x="4842383" y="6506718"/>
                    <a:pt x="4827143" y="6499098"/>
                    <a:pt x="4827143" y="6491478"/>
                  </a:cubicBezTo>
                  <a:close/>
                  <a:moveTo>
                    <a:pt x="1936877" y="6499098"/>
                  </a:moveTo>
                  <a:cubicBezTo>
                    <a:pt x="1921637" y="6491478"/>
                    <a:pt x="1914017" y="6468618"/>
                    <a:pt x="1921637" y="6445631"/>
                  </a:cubicBezTo>
                  <a:cubicBezTo>
                    <a:pt x="1929257" y="6430391"/>
                    <a:pt x="1952117" y="6422771"/>
                    <a:pt x="1974977" y="6430391"/>
                  </a:cubicBezTo>
                  <a:cubicBezTo>
                    <a:pt x="1990217" y="6438011"/>
                    <a:pt x="1997837" y="6460871"/>
                    <a:pt x="1990217" y="6476111"/>
                  </a:cubicBezTo>
                  <a:cubicBezTo>
                    <a:pt x="1982597" y="6491351"/>
                    <a:pt x="1967357" y="6498971"/>
                    <a:pt x="1959737" y="6498971"/>
                  </a:cubicBezTo>
                  <a:cubicBezTo>
                    <a:pt x="1952117" y="6498971"/>
                    <a:pt x="1944497" y="6498971"/>
                    <a:pt x="1936877" y="6498971"/>
                  </a:cubicBezTo>
                  <a:close/>
                  <a:moveTo>
                    <a:pt x="5017770" y="6392164"/>
                  </a:moveTo>
                  <a:cubicBezTo>
                    <a:pt x="5002530" y="6376924"/>
                    <a:pt x="5010150" y="6354064"/>
                    <a:pt x="5033010" y="6338697"/>
                  </a:cubicBezTo>
                  <a:cubicBezTo>
                    <a:pt x="5048250" y="6331077"/>
                    <a:pt x="5071110" y="6338697"/>
                    <a:pt x="5078730" y="6353937"/>
                  </a:cubicBezTo>
                  <a:cubicBezTo>
                    <a:pt x="5093970" y="6376797"/>
                    <a:pt x="5086350" y="6399657"/>
                    <a:pt x="5063490" y="6407404"/>
                  </a:cubicBezTo>
                  <a:cubicBezTo>
                    <a:pt x="5063490" y="6407404"/>
                    <a:pt x="5055870" y="6415024"/>
                    <a:pt x="5048250" y="6415024"/>
                  </a:cubicBezTo>
                  <a:cubicBezTo>
                    <a:pt x="5033010" y="6415024"/>
                    <a:pt x="5025390" y="6407404"/>
                    <a:pt x="5017770" y="6392164"/>
                  </a:cubicBezTo>
                  <a:close/>
                  <a:moveTo>
                    <a:pt x="1746250" y="6399784"/>
                  </a:moveTo>
                  <a:cubicBezTo>
                    <a:pt x="1731010" y="6384544"/>
                    <a:pt x="1723390" y="6361684"/>
                    <a:pt x="1731010" y="6346317"/>
                  </a:cubicBezTo>
                  <a:cubicBezTo>
                    <a:pt x="1746250" y="6323457"/>
                    <a:pt x="1769110" y="6323457"/>
                    <a:pt x="1784350" y="6331077"/>
                  </a:cubicBezTo>
                  <a:cubicBezTo>
                    <a:pt x="1807210" y="6338697"/>
                    <a:pt x="1807210" y="6361557"/>
                    <a:pt x="1799590" y="6384544"/>
                  </a:cubicBezTo>
                  <a:cubicBezTo>
                    <a:pt x="1791970" y="6392164"/>
                    <a:pt x="1776730" y="6399784"/>
                    <a:pt x="1769110" y="6399784"/>
                  </a:cubicBezTo>
                  <a:cubicBezTo>
                    <a:pt x="1761490" y="6399784"/>
                    <a:pt x="1753870" y="6399784"/>
                    <a:pt x="1746250" y="6399784"/>
                  </a:cubicBezTo>
                  <a:close/>
                  <a:moveTo>
                    <a:pt x="5200777" y="6285357"/>
                  </a:moveTo>
                  <a:cubicBezTo>
                    <a:pt x="5185537" y="6270117"/>
                    <a:pt x="5193157" y="6247257"/>
                    <a:pt x="5208397" y="6231890"/>
                  </a:cubicBezTo>
                  <a:cubicBezTo>
                    <a:pt x="5231257" y="6224270"/>
                    <a:pt x="5254117" y="6224270"/>
                    <a:pt x="5261737" y="6247130"/>
                  </a:cubicBezTo>
                  <a:cubicBezTo>
                    <a:pt x="5276977" y="6262370"/>
                    <a:pt x="5269357" y="6285230"/>
                    <a:pt x="5254117" y="6292850"/>
                  </a:cubicBezTo>
                  <a:cubicBezTo>
                    <a:pt x="5246497" y="6300470"/>
                    <a:pt x="5238877" y="6300470"/>
                    <a:pt x="5231257" y="6300470"/>
                  </a:cubicBezTo>
                  <a:cubicBezTo>
                    <a:pt x="5223637" y="6300470"/>
                    <a:pt x="5208397" y="6292850"/>
                    <a:pt x="5200777" y="6285230"/>
                  </a:cubicBezTo>
                  <a:close/>
                  <a:moveTo>
                    <a:pt x="1563243" y="6285230"/>
                  </a:moveTo>
                  <a:cubicBezTo>
                    <a:pt x="1548003" y="6269990"/>
                    <a:pt x="1540383" y="6247130"/>
                    <a:pt x="1548003" y="6231763"/>
                  </a:cubicBezTo>
                  <a:cubicBezTo>
                    <a:pt x="1563243" y="6216523"/>
                    <a:pt x="1586103" y="6208903"/>
                    <a:pt x="1601343" y="6224143"/>
                  </a:cubicBezTo>
                  <a:cubicBezTo>
                    <a:pt x="1624203" y="6231763"/>
                    <a:pt x="1624203" y="6254623"/>
                    <a:pt x="1616583" y="6277610"/>
                  </a:cubicBezTo>
                  <a:cubicBezTo>
                    <a:pt x="1608963" y="6285230"/>
                    <a:pt x="1593723" y="6292850"/>
                    <a:pt x="1586103" y="6292850"/>
                  </a:cubicBezTo>
                  <a:cubicBezTo>
                    <a:pt x="1578483" y="6292850"/>
                    <a:pt x="1570863" y="6292850"/>
                    <a:pt x="1563243" y="6285230"/>
                  </a:cubicBezTo>
                  <a:close/>
                  <a:moveTo>
                    <a:pt x="5376164" y="6163183"/>
                  </a:moveTo>
                  <a:cubicBezTo>
                    <a:pt x="5368544" y="6147943"/>
                    <a:pt x="5368544" y="6125083"/>
                    <a:pt x="5383784" y="6109716"/>
                  </a:cubicBezTo>
                  <a:cubicBezTo>
                    <a:pt x="5406644" y="6102096"/>
                    <a:pt x="5429504" y="6102096"/>
                    <a:pt x="5437124" y="6117336"/>
                  </a:cubicBezTo>
                  <a:cubicBezTo>
                    <a:pt x="5452364" y="6140196"/>
                    <a:pt x="5452364" y="6163056"/>
                    <a:pt x="5429504" y="6170803"/>
                  </a:cubicBezTo>
                  <a:cubicBezTo>
                    <a:pt x="5421884" y="6178423"/>
                    <a:pt x="5414264" y="6178423"/>
                    <a:pt x="5406644" y="6178423"/>
                  </a:cubicBezTo>
                  <a:cubicBezTo>
                    <a:pt x="5399024" y="6178423"/>
                    <a:pt x="5383784" y="6178423"/>
                    <a:pt x="5376164" y="6163183"/>
                  </a:cubicBezTo>
                  <a:close/>
                  <a:moveTo>
                    <a:pt x="1387856" y="6163183"/>
                  </a:moveTo>
                  <a:cubicBezTo>
                    <a:pt x="1364996" y="6147943"/>
                    <a:pt x="1364996" y="6125083"/>
                    <a:pt x="1380236" y="6109716"/>
                  </a:cubicBezTo>
                  <a:cubicBezTo>
                    <a:pt x="1387856" y="6094476"/>
                    <a:pt x="1410716" y="6086856"/>
                    <a:pt x="1425956" y="6102096"/>
                  </a:cubicBezTo>
                  <a:cubicBezTo>
                    <a:pt x="1448816" y="6109716"/>
                    <a:pt x="1448816" y="6140196"/>
                    <a:pt x="1441196" y="6155563"/>
                  </a:cubicBezTo>
                  <a:cubicBezTo>
                    <a:pt x="1433576" y="6163183"/>
                    <a:pt x="1418336" y="6170803"/>
                    <a:pt x="1410716" y="6170803"/>
                  </a:cubicBezTo>
                  <a:cubicBezTo>
                    <a:pt x="1395476" y="6170803"/>
                    <a:pt x="1387856" y="6163183"/>
                    <a:pt x="1387856" y="6163183"/>
                  </a:cubicBezTo>
                  <a:close/>
                  <a:moveTo>
                    <a:pt x="5551551" y="6033516"/>
                  </a:moveTo>
                  <a:cubicBezTo>
                    <a:pt x="5536311" y="6018276"/>
                    <a:pt x="5536311" y="5995416"/>
                    <a:pt x="5551551" y="5980049"/>
                  </a:cubicBezTo>
                  <a:cubicBezTo>
                    <a:pt x="5566791" y="5964809"/>
                    <a:pt x="5597271" y="5972429"/>
                    <a:pt x="5604891" y="5987669"/>
                  </a:cubicBezTo>
                  <a:cubicBezTo>
                    <a:pt x="5620131" y="6002909"/>
                    <a:pt x="5620131" y="6025769"/>
                    <a:pt x="5604891" y="6041136"/>
                  </a:cubicBezTo>
                  <a:cubicBezTo>
                    <a:pt x="5597271" y="6048756"/>
                    <a:pt x="5589651" y="6048756"/>
                    <a:pt x="5574411" y="6048756"/>
                  </a:cubicBezTo>
                  <a:cubicBezTo>
                    <a:pt x="5566791" y="6048756"/>
                    <a:pt x="5559171" y="6041136"/>
                    <a:pt x="5551551" y="6033516"/>
                  </a:cubicBezTo>
                  <a:close/>
                  <a:moveTo>
                    <a:pt x="1212469" y="6025896"/>
                  </a:moveTo>
                  <a:cubicBezTo>
                    <a:pt x="1197229" y="6010656"/>
                    <a:pt x="1197229" y="5987796"/>
                    <a:pt x="1212469" y="5972429"/>
                  </a:cubicBezTo>
                  <a:cubicBezTo>
                    <a:pt x="1220089" y="5957189"/>
                    <a:pt x="1250569" y="5957189"/>
                    <a:pt x="1265809" y="5972429"/>
                  </a:cubicBezTo>
                  <a:cubicBezTo>
                    <a:pt x="1281049" y="5980049"/>
                    <a:pt x="1281049" y="6002909"/>
                    <a:pt x="1265809" y="6025896"/>
                  </a:cubicBezTo>
                  <a:cubicBezTo>
                    <a:pt x="1258189" y="6033516"/>
                    <a:pt x="1250569" y="6033516"/>
                    <a:pt x="1235329" y="6033516"/>
                  </a:cubicBezTo>
                  <a:cubicBezTo>
                    <a:pt x="1227709" y="6033516"/>
                    <a:pt x="1220089" y="6033516"/>
                    <a:pt x="1212469" y="6025896"/>
                  </a:cubicBezTo>
                  <a:close/>
                  <a:moveTo>
                    <a:pt x="5711698" y="5896229"/>
                  </a:moveTo>
                  <a:cubicBezTo>
                    <a:pt x="5696458" y="5880989"/>
                    <a:pt x="5696458" y="5858129"/>
                    <a:pt x="5711698" y="5842762"/>
                  </a:cubicBezTo>
                  <a:cubicBezTo>
                    <a:pt x="5726938" y="5827522"/>
                    <a:pt x="5749798" y="5827522"/>
                    <a:pt x="5765038" y="5842762"/>
                  </a:cubicBezTo>
                  <a:cubicBezTo>
                    <a:pt x="5780278" y="5858002"/>
                    <a:pt x="5780278" y="5880862"/>
                    <a:pt x="5765038" y="5896229"/>
                  </a:cubicBezTo>
                  <a:cubicBezTo>
                    <a:pt x="5757418" y="5903849"/>
                    <a:pt x="5749798" y="5903849"/>
                    <a:pt x="5734558" y="5903849"/>
                  </a:cubicBezTo>
                  <a:cubicBezTo>
                    <a:pt x="5726938" y="5903849"/>
                    <a:pt x="5719318" y="5903849"/>
                    <a:pt x="5711698" y="5896229"/>
                  </a:cubicBezTo>
                  <a:close/>
                  <a:moveTo>
                    <a:pt x="1052322" y="5880989"/>
                  </a:moveTo>
                  <a:cubicBezTo>
                    <a:pt x="1037082" y="5865749"/>
                    <a:pt x="1037082" y="5842889"/>
                    <a:pt x="1052322" y="5827522"/>
                  </a:cubicBezTo>
                  <a:cubicBezTo>
                    <a:pt x="1067562" y="5812282"/>
                    <a:pt x="1090422" y="5812282"/>
                    <a:pt x="1105662" y="5827522"/>
                  </a:cubicBezTo>
                  <a:cubicBezTo>
                    <a:pt x="1120902" y="5842762"/>
                    <a:pt x="1120902" y="5865622"/>
                    <a:pt x="1105662" y="5880989"/>
                  </a:cubicBezTo>
                  <a:cubicBezTo>
                    <a:pt x="1098042" y="5888609"/>
                    <a:pt x="1090422" y="5896229"/>
                    <a:pt x="1082802" y="5896229"/>
                  </a:cubicBezTo>
                  <a:cubicBezTo>
                    <a:pt x="1067562" y="5896229"/>
                    <a:pt x="1059942" y="5888609"/>
                    <a:pt x="1052322" y="5880989"/>
                  </a:cubicBezTo>
                  <a:close/>
                  <a:moveTo>
                    <a:pt x="5864225" y="5743702"/>
                  </a:moveTo>
                  <a:cubicBezTo>
                    <a:pt x="5848985" y="5728462"/>
                    <a:pt x="5848985" y="5705602"/>
                    <a:pt x="5864225" y="5690235"/>
                  </a:cubicBezTo>
                  <a:cubicBezTo>
                    <a:pt x="5871845" y="5674995"/>
                    <a:pt x="5902325" y="5674995"/>
                    <a:pt x="5917565" y="5690235"/>
                  </a:cubicBezTo>
                  <a:cubicBezTo>
                    <a:pt x="5932805" y="5705475"/>
                    <a:pt x="5932805" y="5728335"/>
                    <a:pt x="5917565" y="5743702"/>
                  </a:cubicBezTo>
                  <a:cubicBezTo>
                    <a:pt x="5909945" y="5751322"/>
                    <a:pt x="5902325" y="5751322"/>
                    <a:pt x="5887085" y="5751322"/>
                  </a:cubicBezTo>
                  <a:cubicBezTo>
                    <a:pt x="5879465" y="5751322"/>
                    <a:pt x="5871845" y="5751322"/>
                    <a:pt x="5864225" y="5743702"/>
                  </a:cubicBezTo>
                  <a:close/>
                  <a:moveTo>
                    <a:pt x="899795" y="5728462"/>
                  </a:moveTo>
                  <a:cubicBezTo>
                    <a:pt x="884555" y="5713222"/>
                    <a:pt x="892175" y="5690362"/>
                    <a:pt x="907415" y="5674995"/>
                  </a:cubicBezTo>
                  <a:cubicBezTo>
                    <a:pt x="922655" y="5659755"/>
                    <a:pt x="945515" y="5659755"/>
                    <a:pt x="960755" y="5674995"/>
                  </a:cubicBezTo>
                  <a:cubicBezTo>
                    <a:pt x="975995" y="5690235"/>
                    <a:pt x="968375" y="5713095"/>
                    <a:pt x="953135" y="5728462"/>
                  </a:cubicBezTo>
                  <a:cubicBezTo>
                    <a:pt x="945515" y="5736082"/>
                    <a:pt x="937895" y="5736082"/>
                    <a:pt x="930275" y="5736082"/>
                  </a:cubicBezTo>
                  <a:cubicBezTo>
                    <a:pt x="922655" y="5736082"/>
                    <a:pt x="907415" y="5736082"/>
                    <a:pt x="899795" y="5728462"/>
                  </a:cubicBezTo>
                  <a:close/>
                  <a:moveTo>
                    <a:pt x="6009132" y="5583555"/>
                  </a:moveTo>
                  <a:cubicBezTo>
                    <a:pt x="5986272" y="5568315"/>
                    <a:pt x="5986272" y="5545455"/>
                    <a:pt x="6001512" y="5530088"/>
                  </a:cubicBezTo>
                  <a:cubicBezTo>
                    <a:pt x="6016752" y="5514848"/>
                    <a:pt x="6039612" y="5514848"/>
                    <a:pt x="6054852" y="5522468"/>
                  </a:cubicBezTo>
                  <a:cubicBezTo>
                    <a:pt x="6070092" y="5537708"/>
                    <a:pt x="6070092" y="5560568"/>
                    <a:pt x="6062472" y="5575935"/>
                  </a:cubicBezTo>
                  <a:cubicBezTo>
                    <a:pt x="6054852" y="5591175"/>
                    <a:pt x="6039612" y="5591175"/>
                    <a:pt x="6031992" y="5591175"/>
                  </a:cubicBezTo>
                  <a:cubicBezTo>
                    <a:pt x="6024372" y="5591175"/>
                    <a:pt x="6009132" y="5591175"/>
                    <a:pt x="6009132" y="5583555"/>
                  </a:cubicBezTo>
                  <a:close/>
                  <a:moveTo>
                    <a:pt x="762508" y="5560695"/>
                  </a:moveTo>
                  <a:cubicBezTo>
                    <a:pt x="747268" y="5545455"/>
                    <a:pt x="747268" y="5522595"/>
                    <a:pt x="762508" y="5507228"/>
                  </a:cubicBezTo>
                  <a:cubicBezTo>
                    <a:pt x="785368" y="5499608"/>
                    <a:pt x="808228" y="5499608"/>
                    <a:pt x="823468" y="5514848"/>
                  </a:cubicBezTo>
                  <a:cubicBezTo>
                    <a:pt x="831088" y="5530088"/>
                    <a:pt x="831088" y="5552948"/>
                    <a:pt x="815848" y="5568315"/>
                  </a:cubicBezTo>
                  <a:cubicBezTo>
                    <a:pt x="808228" y="5575935"/>
                    <a:pt x="800608" y="5575935"/>
                    <a:pt x="792988" y="5575935"/>
                  </a:cubicBezTo>
                  <a:cubicBezTo>
                    <a:pt x="777748" y="5575935"/>
                    <a:pt x="770128" y="5575935"/>
                    <a:pt x="762508" y="5560695"/>
                  </a:cubicBezTo>
                  <a:close/>
                  <a:moveTo>
                    <a:pt x="6138799" y="5415788"/>
                  </a:moveTo>
                  <a:cubicBezTo>
                    <a:pt x="6123559" y="5400548"/>
                    <a:pt x="6115939" y="5377688"/>
                    <a:pt x="6131179" y="5362321"/>
                  </a:cubicBezTo>
                  <a:cubicBezTo>
                    <a:pt x="6138799" y="5347081"/>
                    <a:pt x="6161659" y="5339461"/>
                    <a:pt x="6184519" y="5354701"/>
                  </a:cubicBezTo>
                  <a:cubicBezTo>
                    <a:pt x="6199759" y="5369941"/>
                    <a:pt x="6199759" y="5392801"/>
                    <a:pt x="6192139" y="5408168"/>
                  </a:cubicBezTo>
                  <a:cubicBezTo>
                    <a:pt x="6184519" y="5415788"/>
                    <a:pt x="6169279" y="5423408"/>
                    <a:pt x="6161659" y="5423408"/>
                  </a:cubicBezTo>
                  <a:cubicBezTo>
                    <a:pt x="6154039" y="5423408"/>
                    <a:pt x="6146419" y="5423408"/>
                    <a:pt x="6138799" y="5415788"/>
                  </a:cubicBezTo>
                  <a:close/>
                  <a:moveTo>
                    <a:pt x="632841" y="5392928"/>
                  </a:moveTo>
                  <a:cubicBezTo>
                    <a:pt x="617601" y="5370068"/>
                    <a:pt x="625221" y="5347208"/>
                    <a:pt x="640461" y="5339461"/>
                  </a:cubicBezTo>
                  <a:cubicBezTo>
                    <a:pt x="655701" y="5324221"/>
                    <a:pt x="678561" y="5331841"/>
                    <a:pt x="693801" y="5347081"/>
                  </a:cubicBezTo>
                  <a:cubicBezTo>
                    <a:pt x="701421" y="5362321"/>
                    <a:pt x="701421" y="5385181"/>
                    <a:pt x="686181" y="5400548"/>
                  </a:cubicBezTo>
                  <a:cubicBezTo>
                    <a:pt x="678561" y="5408168"/>
                    <a:pt x="670941" y="5408168"/>
                    <a:pt x="663321" y="5408168"/>
                  </a:cubicBezTo>
                  <a:cubicBezTo>
                    <a:pt x="648081" y="5408168"/>
                    <a:pt x="640461" y="5400548"/>
                    <a:pt x="632841" y="5392928"/>
                  </a:cubicBezTo>
                  <a:close/>
                  <a:moveTo>
                    <a:pt x="6260719" y="5240401"/>
                  </a:moveTo>
                  <a:cubicBezTo>
                    <a:pt x="6237859" y="5225161"/>
                    <a:pt x="6237859" y="5202301"/>
                    <a:pt x="6245479" y="5186934"/>
                  </a:cubicBezTo>
                  <a:cubicBezTo>
                    <a:pt x="6260719" y="5171694"/>
                    <a:pt x="6283579" y="5164074"/>
                    <a:pt x="6298819" y="5171694"/>
                  </a:cubicBezTo>
                  <a:cubicBezTo>
                    <a:pt x="6314059" y="5186934"/>
                    <a:pt x="6321679" y="5209794"/>
                    <a:pt x="6314059" y="5225161"/>
                  </a:cubicBezTo>
                  <a:cubicBezTo>
                    <a:pt x="6306439" y="5240401"/>
                    <a:pt x="6291199" y="5248021"/>
                    <a:pt x="6275959" y="5248021"/>
                  </a:cubicBezTo>
                  <a:cubicBezTo>
                    <a:pt x="6275959" y="5248021"/>
                    <a:pt x="6268339" y="5240401"/>
                    <a:pt x="6260719" y="5240401"/>
                  </a:cubicBezTo>
                  <a:close/>
                  <a:moveTo>
                    <a:pt x="510794" y="5209921"/>
                  </a:moveTo>
                  <a:cubicBezTo>
                    <a:pt x="495554" y="5194681"/>
                    <a:pt x="503174" y="5171821"/>
                    <a:pt x="526034" y="5156454"/>
                  </a:cubicBezTo>
                  <a:cubicBezTo>
                    <a:pt x="541274" y="5148834"/>
                    <a:pt x="564134" y="5148834"/>
                    <a:pt x="571754" y="5171694"/>
                  </a:cubicBezTo>
                  <a:cubicBezTo>
                    <a:pt x="586994" y="5186934"/>
                    <a:pt x="579374" y="5209794"/>
                    <a:pt x="564134" y="5225161"/>
                  </a:cubicBezTo>
                  <a:cubicBezTo>
                    <a:pt x="556514" y="5225161"/>
                    <a:pt x="548894" y="5225161"/>
                    <a:pt x="541274" y="5225161"/>
                  </a:cubicBezTo>
                  <a:cubicBezTo>
                    <a:pt x="526034" y="5225161"/>
                    <a:pt x="518414" y="5225161"/>
                    <a:pt x="510794" y="5209921"/>
                  </a:cubicBezTo>
                  <a:close/>
                  <a:moveTo>
                    <a:pt x="6367526" y="5057394"/>
                  </a:moveTo>
                  <a:cubicBezTo>
                    <a:pt x="6352286" y="5042154"/>
                    <a:pt x="6344666" y="5019294"/>
                    <a:pt x="6352286" y="5003927"/>
                  </a:cubicBezTo>
                  <a:cubicBezTo>
                    <a:pt x="6367526" y="4988687"/>
                    <a:pt x="6390386" y="4981067"/>
                    <a:pt x="6405626" y="4988687"/>
                  </a:cubicBezTo>
                  <a:cubicBezTo>
                    <a:pt x="6420866" y="4996307"/>
                    <a:pt x="6428486" y="5019167"/>
                    <a:pt x="6420866" y="5042154"/>
                  </a:cubicBezTo>
                  <a:cubicBezTo>
                    <a:pt x="6413246" y="5049774"/>
                    <a:pt x="6398006" y="5057394"/>
                    <a:pt x="6390386" y="5057394"/>
                  </a:cubicBezTo>
                  <a:cubicBezTo>
                    <a:pt x="6382766" y="5057394"/>
                    <a:pt x="6375146" y="5057394"/>
                    <a:pt x="6367526" y="5057394"/>
                  </a:cubicBezTo>
                  <a:close/>
                  <a:moveTo>
                    <a:pt x="404114" y="5019294"/>
                  </a:moveTo>
                  <a:cubicBezTo>
                    <a:pt x="388874" y="5004054"/>
                    <a:pt x="396494" y="4981194"/>
                    <a:pt x="419354" y="4973574"/>
                  </a:cubicBezTo>
                  <a:cubicBezTo>
                    <a:pt x="434594" y="4958334"/>
                    <a:pt x="457454" y="4965954"/>
                    <a:pt x="472694" y="4988814"/>
                  </a:cubicBezTo>
                  <a:cubicBezTo>
                    <a:pt x="480314" y="5004054"/>
                    <a:pt x="472694" y="5026914"/>
                    <a:pt x="449834" y="5034534"/>
                  </a:cubicBezTo>
                  <a:cubicBezTo>
                    <a:pt x="449834" y="5042154"/>
                    <a:pt x="442214" y="5042154"/>
                    <a:pt x="434594" y="5042154"/>
                  </a:cubicBezTo>
                  <a:cubicBezTo>
                    <a:pt x="419354" y="5042154"/>
                    <a:pt x="411734" y="5034534"/>
                    <a:pt x="404114" y="5019294"/>
                  </a:cubicBezTo>
                  <a:close/>
                  <a:moveTo>
                    <a:pt x="6466713" y="4866767"/>
                  </a:moveTo>
                  <a:cubicBezTo>
                    <a:pt x="6451473" y="4859147"/>
                    <a:pt x="6436233" y="4836287"/>
                    <a:pt x="6451473" y="4813300"/>
                  </a:cubicBezTo>
                  <a:cubicBezTo>
                    <a:pt x="6459093" y="4798060"/>
                    <a:pt x="6481953" y="4790440"/>
                    <a:pt x="6497193" y="4798060"/>
                  </a:cubicBezTo>
                  <a:cubicBezTo>
                    <a:pt x="6520053" y="4805680"/>
                    <a:pt x="6527673" y="4828540"/>
                    <a:pt x="6520053" y="4843780"/>
                  </a:cubicBezTo>
                  <a:cubicBezTo>
                    <a:pt x="6512433" y="4859020"/>
                    <a:pt x="6497193" y="4866640"/>
                    <a:pt x="6481953" y="4866640"/>
                  </a:cubicBezTo>
                  <a:cubicBezTo>
                    <a:pt x="6474333" y="4866640"/>
                    <a:pt x="6474333" y="4866640"/>
                    <a:pt x="6466713" y="4866640"/>
                  </a:cubicBezTo>
                  <a:close/>
                  <a:moveTo>
                    <a:pt x="305054" y="4828540"/>
                  </a:moveTo>
                  <a:cubicBezTo>
                    <a:pt x="297434" y="4805680"/>
                    <a:pt x="305054" y="4782820"/>
                    <a:pt x="327914" y="4775073"/>
                  </a:cubicBezTo>
                  <a:cubicBezTo>
                    <a:pt x="343154" y="4767453"/>
                    <a:pt x="366014" y="4775073"/>
                    <a:pt x="373634" y="4797933"/>
                  </a:cubicBezTo>
                  <a:cubicBezTo>
                    <a:pt x="381254" y="4813173"/>
                    <a:pt x="373634" y="4836033"/>
                    <a:pt x="358394" y="4843653"/>
                  </a:cubicBezTo>
                  <a:cubicBezTo>
                    <a:pt x="350774" y="4851273"/>
                    <a:pt x="343154" y="4851273"/>
                    <a:pt x="343154" y="4851273"/>
                  </a:cubicBezTo>
                  <a:cubicBezTo>
                    <a:pt x="327914" y="4851273"/>
                    <a:pt x="312674" y="4843653"/>
                    <a:pt x="305054" y="4828413"/>
                  </a:cubicBezTo>
                  <a:close/>
                  <a:moveTo>
                    <a:pt x="6550660" y="4668520"/>
                  </a:moveTo>
                  <a:cubicBezTo>
                    <a:pt x="6535420" y="4660900"/>
                    <a:pt x="6520180" y="4638040"/>
                    <a:pt x="6527800" y="4622800"/>
                  </a:cubicBezTo>
                  <a:cubicBezTo>
                    <a:pt x="6535420" y="4599940"/>
                    <a:pt x="6558280" y="4592320"/>
                    <a:pt x="6581140" y="4599940"/>
                  </a:cubicBezTo>
                  <a:cubicBezTo>
                    <a:pt x="6604000" y="4607560"/>
                    <a:pt x="6611620" y="4630420"/>
                    <a:pt x="6604000" y="4645660"/>
                  </a:cubicBezTo>
                  <a:cubicBezTo>
                    <a:pt x="6596380" y="4660900"/>
                    <a:pt x="6581140" y="4668520"/>
                    <a:pt x="6565900" y="4668520"/>
                  </a:cubicBezTo>
                  <a:cubicBezTo>
                    <a:pt x="6565900" y="4668520"/>
                    <a:pt x="6558280" y="4668520"/>
                    <a:pt x="6550660" y="4668520"/>
                  </a:cubicBezTo>
                  <a:close/>
                  <a:moveTo>
                    <a:pt x="221107" y="4630420"/>
                  </a:moveTo>
                  <a:cubicBezTo>
                    <a:pt x="213487" y="4607560"/>
                    <a:pt x="228727" y="4584700"/>
                    <a:pt x="243967" y="4576953"/>
                  </a:cubicBezTo>
                  <a:cubicBezTo>
                    <a:pt x="266827" y="4569333"/>
                    <a:pt x="289687" y="4584573"/>
                    <a:pt x="297307" y="4599813"/>
                  </a:cubicBezTo>
                  <a:cubicBezTo>
                    <a:pt x="304927" y="4622673"/>
                    <a:pt x="289687" y="4645533"/>
                    <a:pt x="274447" y="4653280"/>
                  </a:cubicBezTo>
                  <a:cubicBezTo>
                    <a:pt x="266827" y="4653280"/>
                    <a:pt x="266827" y="4653280"/>
                    <a:pt x="259207" y="4653280"/>
                  </a:cubicBezTo>
                  <a:cubicBezTo>
                    <a:pt x="243967" y="4653280"/>
                    <a:pt x="228727" y="4645660"/>
                    <a:pt x="221107" y="4630420"/>
                  </a:cubicBezTo>
                  <a:close/>
                  <a:moveTo>
                    <a:pt x="6626860" y="4470146"/>
                  </a:moveTo>
                  <a:cubicBezTo>
                    <a:pt x="6604000" y="4462526"/>
                    <a:pt x="6596380" y="4439666"/>
                    <a:pt x="6604000" y="4416679"/>
                  </a:cubicBezTo>
                  <a:cubicBezTo>
                    <a:pt x="6604000" y="4401439"/>
                    <a:pt x="6626860" y="4386199"/>
                    <a:pt x="6649720" y="4393819"/>
                  </a:cubicBezTo>
                  <a:cubicBezTo>
                    <a:pt x="6672580" y="4401439"/>
                    <a:pt x="6680200" y="4424299"/>
                    <a:pt x="6672580" y="4439539"/>
                  </a:cubicBezTo>
                  <a:cubicBezTo>
                    <a:pt x="6672580" y="4454779"/>
                    <a:pt x="6657340" y="4470019"/>
                    <a:pt x="6634480" y="4470019"/>
                  </a:cubicBezTo>
                  <a:cubicBezTo>
                    <a:pt x="6634480" y="4470019"/>
                    <a:pt x="6626860" y="4470019"/>
                    <a:pt x="6626860" y="4470019"/>
                  </a:cubicBezTo>
                  <a:close/>
                  <a:moveTo>
                    <a:pt x="152527" y="4424299"/>
                  </a:moveTo>
                  <a:cubicBezTo>
                    <a:pt x="144907" y="4401439"/>
                    <a:pt x="160147" y="4378579"/>
                    <a:pt x="175387" y="4378579"/>
                  </a:cubicBezTo>
                  <a:cubicBezTo>
                    <a:pt x="198247" y="4370959"/>
                    <a:pt x="221107" y="4378579"/>
                    <a:pt x="228727" y="4401439"/>
                  </a:cubicBezTo>
                  <a:cubicBezTo>
                    <a:pt x="228727" y="4424299"/>
                    <a:pt x="221107" y="4439539"/>
                    <a:pt x="198247" y="4447159"/>
                  </a:cubicBezTo>
                  <a:cubicBezTo>
                    <a:pt x="198247" y="4447159"/>
                    <a:pt x="190627" y="4447159"/>
                    <a:pt x="190627" y="4447159"/>
                  </a:cubicBezTo>
                  <a:cubicBezTo>
                    <a:pt x="175387" y="4447159"/>
                    <a:pt x="160147" y="4439539"/>
                    <a:pt x="152527" y="4424299"/>
                  </a:cubicBezTo>
                  <a:close/>
                  <a:moveTo>
                    <a:pt x="6687947" y="4264025"/>
                  </a:moveTo>
                  <a:cubicBezTo>
                    <a:pt x="6665086" y="4256405"/>
                    <a:pt x="6649847" y="4233545"/>
                    <a:pt x="6657467" y="4218305"/>
                  </a:cubicBezTo>
                  <a:cubicBezTo>
                    <a:pt x="6665086" y="4195445"/>
                    <a:pt x="6680326" y="4180205"/>
                    <a:pt x="6703186" y="4187825"/>
                  </a:cubicBezTo>
                  <a:cubicBezTo>
                    <a:pt x="6726047" y="4195445"/>
                    <a:pt x="6733667" y="4210685"/>
                    <a:pt x="6733667" y="4233545"/>
                  </a:cubicBezTo>
                  <a:cubicBezTo>
                    <a:pt x="6726047" y="4248785"/>
                    <a:pt x="6710807" y="4264025"/>
                    <a:pt x="6695567" y="4264025"/>
                  </a:cubicBezTo>
                  <a:cubicBezTo>
                    <a:pt x="6695567" y="4264025"/>
                    <a:pt x="6687947" y="4264025"/>
                    <a:pt x="6687947" y="4264025"/>
                  </a:cubicBezTo>
                  <a:close/>
                  <a:moveTo>
                    <a:pt x="99187" y="4210812"/>
                  </a:moveTo>
                  <a:cubicBezTo>
                    <a:pt x="91567" y="4195572"/>
                    <a:pt x="106807" y="4172712"/>
                    <a:pt x="122047" y="4165092"/>
                  </a:cubicBezTo>
                  <a:cubicBezTo>
                    <a:pt x="144907" y="4165092"/>
                    <a:pt x="167767" y="4172712"/>
                    <a:pt x="167767" y="4195572"/>
                  </a:cubicBezTo>
                  <a:cubicBezTo>
                    <a:pt x="175387" y="4218432"/>
                    <a:pt x="160147" y="4241292"/>
                    <a:pt x="144907" y="4241292"/>
                  </a:cubicBezTo>
                  <a:cubicBezTo>
                    <a:pt x="137287" y="4241292"/>
                    <a:pt x="137287" y="4241292"/>
                    <a:pt x="129667" y="4241292"/>
                  </a:cubicBezTo>
                  <a:cubicBezTo>
                    <a:pt x="114427" y="4241292"/>
                    <a:pt x="99187" y="4233672"/>
                    <a:pt x="99187" y="4210812"/>
                  </a:cubicBezTo>
                  <a:close/>
                  <a:moveTo>
                    <a:pt x="6733667" y="4050538"/>
                  </a:moveTo>
                  <a:cubicBezTo>
                    <a:pt x="6710807" y="4050538"/>
                    <a:pt x="6695567" y="4027678"/>
                    <a:pt x="6703187" y="4004818"/>
                  </a:cubicBezTo>
                  <a:cubicBezTo>
                    <a:pt x="6703187" y="3989578"/>
                    <a:pt x="6726048" y="3974338"/>
                    <a:pt x="6748907" y="3974338"/>
                  </a:cubicBezTo>
                  <a:cubicBezTo>
                    <a:pt x="6764148" y="3981958"/>
                    <a:pt x="6779387" y="3997198"/>
                    <a:pt x="6779387" y="4020058"/>
                  </a:cubicBezTo>
                  <a:cubicBezTo>
                    <a:pt x="6771767" y="4042918"/>
                    <a:pt x="6756527" y="4050538"/>
                    <a:pt x="6741287" y="4050538"/>
                  </a:cubicBezTo>
                  <a:cubicBezTo>
                    <a:pt x="6741287" y="4050538"/>
                    <a:pt x="6733667" y="4050538"/>
                    <a:pt x="6733667" y="4050538"/>
                  </a:cubicBezTo>
                  <a:close/>
                  <a:moveTo>
                    <a:pt x="53340" y="4004818"/>
                  </a:moveTo>
                  <a:cubicBezTo>
                    <a:pt x="45720" y="3981958"/>
                    <a:pt x="60960" y="3959098"/>
                    <a:pt x="83820" y="3959098"/>
                  </a:cubicBezTo>
                  <a:cubicBezTo>
                    <a:pt x="106680" y="3951478"/>
                    <a:pt x="121920" y="3966718"/>
                    <a:pt x="129540" y="3989578"/>
                  </a:cubicBezTo>
                  <a:cubicBezTo>
                    <a:pt x="129540" y="4012438"/>
                    <a:pt x="114300" y="4027678"/>
                    <a:pt x="99060" y="4035298"/>
                  </a:cubicBezTo>
                  <a:cubicBezTo>
                    <a:pt x="91440" y="4035298"/>
                    <a:pt x="91440" y="4035298"/>
                    <a:pt x="91440" y="4035298"/>
                  </a:cubicBezTo>
                  <a:cubicBezTo>
                    <a:pt x="68580" y="4035298"/>
                    <a:pt x="53340" y="4020058"/>
                    <a:pt x="53340" y="4004818"/>
                  </a:cubicBezTo>
                  <a:close/>
                  <a:moveTo>
                    <a:pt x="6764147" y="3836924"/>
                  </a:moveTo>
                  <a:cubicBezTo>
                    <a:pt x="6748907" y="3836924"/>
                    <a:pt x="6733667" y="3821684"/>
                    <a:pt x="6733667" y="3798824"/>
                  </a:cubicBezTo>
                  <a:cubicBezTo>
                    <a:pt x="6733667" y="3775964"/>
                    <a:pt x="6756526" y="3760724"/>
                    <a:pt x="6771767" y="3768344"/>
                  </a:cubicBezTo>
                  <a:cubicBezTo>
                    <a:pt x="6794626" y="3768344"/>
                    <a:pt x="6809867" y="3783584"/>
                    <a:pt x="6809867" y="3806444"/>
                  </a:cubicBezTo>
                  <a:cubicBezTo>
                    <a:pt x="6809867" y="3829304"/>
                    <a:pt x="6787007" y="3844544"/>
                    <a:pt x="6771767" y="3844544"/>
                  </a:cubicBezTo>
                  <a:cubicBezTo>
                    <a:pt x="6771767" y="3844544"/>
                    <a:pt x="6764147" y="3836924"/>
                    <a:pt x="6764147" y="3836924"/>
                  </a:cubicBezTo>
                  <a:close/>
                  <a:moveTo>
                    <a:pt x="22860" y="3791204"/>
                  </a:moveTo>
                  <a:cubicBezTo>
                    <a:pt x="22860" y="3768344"/>
                    <a:pt x="38100" y="3745484"/>
                    <a:pt x="53340" y="3745484"/>
                  </a:cubicBezTo>
                  <a:cubicBezTo>
                    <a:pt x="76200" y="3745484"/>
                    <a:pt x="99060" y="3760724"/>
                    <a:pt x="99060" y="3775964"/>
                  </a:cubicBezTo>
                  <a:cubicBezTo>
                    <a:pt x="99060" y="3798824"/>
                    <a:pt x="83820" y="3821684"/>
                    <a:pt x="60960" y="3821684"/>
                  </a:cubicBezTo>
                  <a:cubicBezTo>
                    <a:pt x="38100" y="3821684"/>
                    <a:pt x="22860" y="3806444"/>
                    <a:pt x="22860" y="3791204"/>
                  </a:cubicBezTo>
                  <a:close/>
                  <a:moveTo>
                    <a:pt x="6787007" y="3623310"/>
                  </a:moveTo>
                  <a:cubicBezTo>
                    <a:pt x="6764147" y="3623310"/>
                    <a:pt x="6748907" y="3608070"/>
                    <a:pt x="6748907" y="3585210"/>
                  </a:cubicBezTo>
                  <a:cubicBezTo>
                    <a:pt x="6748907" y="3562350"/>
                    <a:pt x="6771767" y="3547110"/>
                    <a:pt x="6787007" y="3554730"/>
                  </a:cubicBezTo>
                  <a:cubicBezTo>
                    <a:pt x="6809867" y="3554730"/>
                    <a:pt x="6825107" y="3569970"/>
                    <a:pt x="6825107" y="3592830"/>
                  </a:cubicBezTo>
                  <a:cubicBezTo>
                    <a:pt x="6825107" y="3608070"/>
                    <a:pt x="6809867" y="3630930"/>
                    <a:pt x="6787007" y="3630930"/>
                  </a:cubicBezTo>
                  <a:cubicBezTo>
                    <a:pt x="6787007" y="3630930"/>
                    <a:pt x="6787007" y="3630930"/>
                    <a:pt x="6787007" y="3623310"/>
                  </a:cubicBezTo>
                  <a:close/>
                  <a:moveTo>
                    <a:pt x="7620" y="3569970"/>
                  </a:moveTo>
                  <a:cubicBezTo>
                    <a:pt x="7620" y="3547110"/>
                    <a:pt x="22860" y="3531870"/>
                    <a:pt x="45720" y="3531870"/>
                  </a:cubicBezTo>
                  <a:cubicBezTo>
                    <a:pt x="60960" y="3531870"/>
                    <a:pt x="83820" y="3547110"/>
                    <a:pt x="83820" y="3569970"/>
                  </a:cubicBezTo>
                  <a:cubicBezTo>
                    <a:pt x="83820" y="3592830"/>
                    <a:pt x="68580" y="3608070"/>
                    <a:pt x="45720" y="3608070"/>
                  </a:cubicBezTo>
                  <a:cubicBezTo>
                    <a:pt x="22860" y="3608070"/>
                    <a:pt x="7620" y="3592830"/>
                    <a:pt x="7620" y="3569970"/>
                  </a:cubicBezTo>
                  <a:close/>
                  <a:moveTo>
                    <a:pt x="6756526" y="3371596"/>
                  </a:moveTo>
                  <a:cubicBezTo>
                    <a:pt x="6756526" y="3356356"/>
                    <a:pt x="6771767" y="3333496"/>
                    <a:pt x="6794626" y="3333496"/>
                  </a:cubicBezTo>
                  <a:cubicBezTo>
                    <a:pt x="6809867" y="3333496"/>
                    <a:pt x="6832726" y="3356356"/>
                    <a:pt x="6832726" y="3371596"/>
                  </a:cubicBezTo>
                  <a:cubicBezTo>
                    <a:pt x="6832726" y="3394456"/>
                    <a:pt x="6809867" y="3409696"/>
                    <a:pt x="6794626" y="3409696"/>
                  </a:cubicBezTo>
                  <a:cubicBezTo>
                    <a:pt x="6771767" y="3409696"/>
                    <a:pt x="6756526" y="3394456"/>
                    <a:pt x="6756526" y="3371596"/>
                  </a:cubicBezTo>
                  <a:close/>
                  <a:moveTo>
                    <a:pt x="38100" y="3394456"/>
                  </a:moveTo>
                  <a:cubicBezTo>
                    <a:pt x="22860" y="3394456"/>
                    <a:pt x="0" y="3379216"/>
                    <a:pt x="0" y="3356356"/>
                  </a:cubicBezTo>
                  <a:cubicBezTo>
                    <a:pt x="0" y="3333496"/>
                    <a:pt x="22860" y="3318256"/>
                    <a:pt x="38100" y="3318256"/>
                  </a:cubicBezTo>
                  <a:cubicBezTo>
                    <a:pt x="60960" y="3318256"/>
                    <a:pt x="76200" y="3333496"/>
                    <a:pt x="76200" y="3356356"/>
                  </a:cubicBezTo>
                  <a:cubicBezTo>
                    <a:pt x="76200" y="3379216"/>
                    <a:pt x="60960" y="3394456"/>
                    <a:pt x="38100" y="3394456"/>
                  </a:cubicBezTo>
                  <a:close/>
                  <a:moveTo>
                    <a:pt x="6741287" y="3165602"/>
                  </a:moveTo>
                  <a:cubicBezTo>
                    <a:pt x="6741287" y="3142742"/>
                    <a:pt x="6756527" y="3127502"/>
                    <a:pt x="6779387" y="3119882"/>
                  </a:cubicBezTo>
                  <a:cubicBezTo>
                    <a:pt x="6802247" y="3119882"/>
                    <a:pt x="6817487" y="3135122"/>
                    <a:pt x="6817487" y="3157982"/>
                  </a:cubicBezTo>
                  <a:cubicBezTo>
                    <a:pt x="6825107" y="3180842"/>
                    <a:pt x="6809867" y="3196082"/>
                    <a:pt x="6787007" y="3196082"/>
                  </a:cubicBezTo>
                  <a:cubicBezTo>
                    <a:pt x="6787007" y="3196082"/>
                    <a:pt x="6787007" y="3196082"/>
                    <a:pt x="6779387" y="3196082"/>
                  </a:cubicBezTo>
                  <a:cubicBezTo>
                    <a:pt x="6764147" y="3196082"/>
                    <a:pt x="6748907" y="3180842"/>
                    <a:pt x="6741287" y="3165602"/>
                  </a:cubicBezTo>
                  <a:close/>
                  <a:moveTo>
                    <a:pt x="45720" y="3180842"/>
                  </a:moveTo>
                  <a:cubicBezTo>
                    <a:pt x="30480" y="3180842"/>
                    <a:pt x="15240" y="3157982"/>
                    <a:pt x="15240" y="3135122"/>
                  </a:cubicBezTo>
                  <a:cubicBezTo>
                    <a:pt x="15240" y="3119882"/>
                    <a:pt x="30480" y="3104642"/>
                    <a:pt x="53340" y="3104642"/>
                  </a:cubicBezTo>
                  <a:cubicBezTo>
                    <a:pt x="76200" y="3104642"/>
                    <a:pt x="91440" y="3119882"/>
                    <a:pt x="91440" y="3142742"/>
                  </a:cubicBezTo>
                  <a:cubicBezTo>
                    <a:pt x="91440" y="3165602"/>
                    <a:pt x="68580" y="3180842"/>
                    <a:pt x="53340" y="3180842"/>
                  </a:cubicBezTo>
                  <a:cubicBezTo>
                    <a:pt x="53340" y="3180842"/>
                    <a:pt x="45720" y="3180842"/>
                    <a:pt x="45720" y="3180842"/>
                  </a:cubicBezTo>
                  <a:close/>
                  <a:moveTo>
                    <a:pt x="6718426" y="2951988"/>
                  </a:moveTo>
                  <a:cubicBezTo>
                    <a:pt x="6718426" y="2929128"/>
                    <a:pt x="6733667" y="2913888"/>
                    <a:pt x="6756526" y="2906268"/>
                  </a:cubicBezTo>
                  <a:cubicBezTo>
                    <a:pt x="6771767" y="2906268"/>
                    <a:pt x="6794626" y="2921508"/>
                    <a:pt x="6794626" y="2944368"/>
                  </a:cubicBezTo>
                  <a:cubicBezTo>
                    <a:pt x="6802247" y="2959608"/>
                    <a:pt x="6787007" y="2982468"/>
                    <a:pt x="6764147" y="2982468"/>
                  </a:cubicBezTo>
                  <a:cubicBezTo>
                    <a:pt x="6764147" y="2982468"/>
                    <a:pt x="6764147" y="2982468"/>
                    <a:pt x="6756526" y="2982468"/>
                  </a:cubicBezTo>
                  <a:cubicBezTo>
                    <a:pt x="6741287" y="2982468"/>
                    <a:pt x="6726047" y="2974848"/>
                    <a:pt x="6718426" y="2951988"/>
                  </a:cubicBezTo>
                  <a:close/>
                  <a:moveTo>
                    <a:pt x="68580" y="2967228"/>
                  </a:moveTo>
                  <a:cubicBezTo>
                    <a:pt x="45720" y="2959608"/>
                    <a:pt x="38100" y="2944368"/>
                    <a:pt x="38100" y="2921508"/>
                  </a:cubicBezTo>
                  <a:cubicBezTo>
                    <a:pt x="38100" y="2898648"/>
                    <a:pt x="60960" y="2891028"/>
                    <a:pt x="83820" y="2891028"/>
                  </a:cubicBezTo>
                  <a:cubicBezTo>
                    <a:pt x="99060" y="2891028"/>
                    <a:pt x="114300" y="2913888"/>
                    <a:pt x="114300" y="2936748"/>
                  </a:cubicBezTo>
                  <a:cubicBezTo>
                    <a:pt x="106680" y="2951988"/>
                    <a:pt x="91440" y="2967228"/>
                    <a:pt x="76200" y="2967228"/>
                  </a:cubicBezTo>
                  <a:cubicBezTo>
                    <a:pt x="76200" y="2967228"/>
                    <a:pt x="68580" y="2967228"/>
                    <a:pt x="68580" y="2967228"/>
                  </a:cubicBezTo>
                  <a:close/>
                  <a:moveTo>
                    <a:pt x="6687820" y="2745994"/>
                  </a:moveTo>
                  <a:cubicBezTo>
                    <a:pt x="6680200" y="2723134"/>
                    <a:pt x="6695440" y="2700274"/>
                    <a:pt x="6718300" y="2700274"/>
                  </a:cubicBezTo>
                  <a:cubicBezTo>
                    <a:pt x="6733540" y="2692654"/>
                    <a:pt x="6756400" y="2707894"/>
                    <a:pt x="6764020" y="2730754"/>
                  </a:cubicBezTo>
                  <a:cubicBezTo>
                    <a:pt x="6764020" y="2745994"/>
                    <a:pt x="6748780" y="2768854"/>
                    <a:pt x="6733540" y="2776474"/>
                  </a:cubicBezTo>
                  <a:cubicBezTo>
                    <a:pt x="6725920" y="2776474"/>
                    <a:pt x="6725920" y="2776474"/>
                    <a:pt x="6725920" y="2776474"/>
                  </a:cubicBezTo>
                  <a:cubicBezTo>
                    <a:pt x="6703060" y="2776474"/>
                    <a:pt x="6687820" y="2761234"/>
                    <a:pt x="6687820" y="2745994"/>
                  </a:cubicBezTo>
                  <a:close/>
                  <a:moveTo>
                    <a:pt x="106680" y="2753614"/>
                  </a:moveTo>
                  <a:cubicBezTo>
                    <a:pt x="83820" y="2753614"/>
                    <a:pt x="68580" y="2730754"/>
                    <a:pt x="76200" y="2707894"/>
                  </a:cubicBezTo>
                  <a:cubicBezTo>
                    <a:pt x="76200" y="2685034"/>
                    <a:pt x="99060" y="2677414"/>
                    <a:pt x="121920" y="2677414"/>
                  </a:cubicBezTo>
                  <a:cubicBezTo>
                    <a:pt x="144780" y="2685034"/>
                    <a:pt x="152400" y="2707894"/>
                    <a:pt x="152400" y="2723134"/>
                  </a:cubicBezTo>
                  <a:cubicBezTo>
                    <a:pt x="144780" y="2745994"/>
                    <a:pt x="129540" y="2753614"/>
                    <a:pt x="114300" y="2753614"/>
                  </a:cubicBezTo>
                  <a:cubicBezTo>
                    <a:pt x="106680" y="2753614"/>
                    <a:pt x="106680" y="2753614"/>
                    <a:pt x="106680" y="2753614"/>
                  </a:cubicBezTo>
                  <a:close/>
                  <a:moveTo>
                    <a:pt x="6634480" y="2540000"/>
                  </a:moveTo>
                  <a:cubicBezTo>
                    <a:pt x="6634480" y="2517140"/>
                    <a:pt x="6642100" y="2494280"/>
                    <a:pt x="6664960" y="2494280"/>
                  </a:cubicBezTo>
                  <a:cubicBezTo>
                    <a:pt x="6687820" y="2486660"/>
                    <a:pt x="6703060" y="2494280"/>
                    <a:pt x="6710680" y="2517140"/>
                  </a:cubicBezTo>
                  <a:cubicBezTo>
                    <a:pt x="6718300" y="2540000"/>
                    <a:pt x="6703060" y="2562860"/>
                    <a:pt x="6687820" y="2562860"/>
                  </a:cubicBezTo>
                  <a:cubicBezTo>
                    <a:pt x="6680200" y="2562860"/>
                    <a:pt x="6680200" y="2562860"/>
                    <a:pt x="6672580" y="2562860"/>
                  </a:cubicBezTo>
                  <a:cubicBezTo>
                    <a:pt x="6657340" y="2562860"/>
                    <a:pt x="6642100" y="2555240"/>
                    <a:pt x="6634480" y="2540000"/>
                  </a:cubicBezTo>
                  <a:close/>
                  <a:moveTo>
                    <a:pt x="152527" y="2547620"/>
                  </a:moveTo>
                  <a:cubicBezTo>
                    <a:pt x="129667" y="2540000"/>
                    <a:pt x="122047" y="2517140"/>
                    <a:pt x="129667" y="2501900"/>
                  </a:cubicBezTo>
                  <a:cubicBezTo>
                    <a:pt x="129667" y="2479040"/>
                    <a:pt x="152527" y="2463800"/>
                    <a:pt x="175387" y="2471420"/>
                  </a:cubicBezTo>
                  <a:cubicBezTo>
                    <a:pt x="190627" y="2479040"/>
                    <a:pt x="205867" y="2501900"/>
                    <a:pt x="198247" y="2517140"/>
                  </a:cubicBezTo>
                  <a:cubicBezTo>
                    <a:pt x="198247" y="2532380"/>
                    <a:pt x="183007" y="2547620"/>
                    <a:pt x="167767" y="2547620"/>
                  </a:cubicBezTo>
                  <a:cubicBezTo>
                    <a:pt x="160147" y="2547620"/>
                    <a:pt x="160147" y="2547620"/>
                    <a:pt x="152527" y="2547620"/>
                  </a:cubicBezTo>
                  <a:close/>
                  <a:moveTo>
                    <a:pt x="6573520" y="2334006"/>
                  </a:moveTo>
                  <a:cubicBezTo>
                    <a:pt x="6565900" y="2318766"/>
                    <a:pt x="6581139" y="2295906"/>
                    <a:pt x="6596380" y="2288286"/>
                  </a:cubicBezTo>
                  <a:cubicBezTo>
                    <a:pt x="6619239" y="2280666"/>
                    <a:pt x="6642100" y="2288286"/>
                    <a:pt x="6649720" y="2311146"/>
                  </a:cubicBezTo>
                  <a:cubicBezTo>
                    <a:pt x="6657339" y="2334006"/>
                    <a:pt x="6642100" y="2349246"/>
                    <a:pt x="6626860" y="2356866"/>
                  </a:cubicBezTo>
                  <a:cubicBezTo>
                    <a:pt x="6619239" y="2364486"/>
                    <a:pt x="6611620" y="2364486"/>
                    <a:pt x="6611620" y="2364486"/>
                  </a:cubicBezTo>
                  <a:cubicBezTo>
                    <a:pt x="6596380" y="2364486"/>
                    <a:pt x="6581139" y="2349246"/>
                    <a:pt x="6573520" y="2334006"/>
                  </a:cubicBezTo>
                  <a:close/>
                  <a:moveTo>
                    <a:pt x="213487" y="2341626"/>
                  </a:moveTo>
                  <a:cubicBezTo>
                    <a:pt x="198247" y="2334006"/>
                    <a:pt x="183007" y="2311146"/>
                    <a:pt x="190627" y="2288159"/>
                  </a:cubicBezTo>
                  <a:cubicBezTo>
                    <a:pt x="198247" y="2272919"/>
                    <a:pt x="221107" y="2257679"/>
                    <a:pt x="243967" y="2265299"/>
                  </a:cubicBezTo>
                  <a:cubicBezTo>
                    <a:pt x="259207" y="2272919"/>
                    <a:pt x="274447" y="2295779"/>
                    <a:pt x="266827" y="2318766"/>
                  </a:cubicBezTo>
                  <a:cubicBezTo>
                    <a:pt x="259207" y="2334006"/>
                    <a:pt x="243967" y="2341626"/>
                    <a:pt x="228727" y="2341626"/>
                  </a:cubicBezTo>
                  <a:cubicBezTo>
                    <a:pt x="221107" y="2341626"/>
                    <a:pt x="221107" y="2341626"/>
                    <a:pt x="213487" y="2341626"/>
                  </a:cubicBezTo>
                  <a:close/>
                  <a:moveTo>
                    <a:pt x="6497320" y="2135632"/>
                  </a:moveTo>
                  <a:cubicBezTo>
                    <a:pt x="6489700" y="2120392"/>
                    <a:pt x="6504940" y="2097532"/>
                    <a:pt x="6520180" y="2089912"/>
                  </a:cubicBezTo>
                  <a:cubicBezTo>
                    <a:pt x="6543040" y="2082292"/>
                    <a:pt x="6565900" y="2089912"/>
                    <a:pt x="6573520" y="2105152"/>
                  </a:cubicBezTo>
                  <a:cubicBezTo>
                    <a:pt x="6581140" y="2128012"/>
                    <a:pt x="6565900" y="2150872"/>
                    <a:pt x="6550660" y="2158619"/>
                  </a:cubicBezTo>
                  <a:cubicBezTo>
                    <a:pt x="6543040" y="2158619"/>
                    <a:pt x="6543040" y="2158619"/>
                    <a:pt x="6535420" y="2158619"/>
                  </a:cubicBezTo>
                  <a:cubicBezTo>
                    <a:pt x="6520180" y="2158619"/>
                    <a:pt x="6504940" y="2150999"/>
                    <a:pt x="6497320" y="2135759"/>
                  </a:cubicBezTo>
                  <a:close/>
                  <a:moveTo>
                    <a:pt x="289814" y="2143379"/>
                  </a:moveTo>
                  <a:cubicBezTo>
                    <a:pt x="274574" y="2128139"/>
                    <a:pt x="259334" y="2112899"/>
                    <a:pt x="266954" y="2089912"/>
                  </a:cubicBezTo>
                  <a:cubicBezTo>
                    <a:pt x="274574" y="2067052"/>
                    <a:pt x="297434" y="2059432"/>
                    <a:pt x="320294" y="2067052"/>
                  </a:cubicBezTo>
                  <a:cubicBezTo>
                    <a:pt x="335534" y="2074672"/>
                    <a:pt x="350774" y="2097532"/>
                    <a:pt x="343154" y="2120519"/>
                  </a:cubicBezTo>
                  <a:cubicBezTo>
                    <a:pt x="335534" y="2135759"/>
                    <a:pt x="320294" y="2143379"/>
                    <a:pt x="305054" y="2143379"/>
                  </a:cubicBezTo>
                  <a:cubicBezTo>
                    <a:pt x="297434" y="2143379"/>
                    <a:pt x="297434" y="2143379"/>
                    <a:pt x="289814" y="2143379"/>
                  </a:cubicBezTo>
                  <a:close/>
                  <a:moveTo>
                    <a:pt x="6413373" y="1945005"/>
                  </a:moveTo>
                  <a:cubicBezTo>
                    <a:pt x="6405753" y="1922145"/>
                    <a:pt x="6413373" y="1899285"/>
                    <a:pt x="6428613" y="1891538"/>
                  </a:cubicBezTo>
                  <a:cubicBezTo>
                    <a:pt x="6451473" y="1883918"/>
                    <a:pt x="6474333" y="1891538"/>
                    <a:pt x="6481953" y="1914398"/>
                  </a:cubicBezTo>
                  <a:cubicBezTo>
                    <a:pt x="6489573" y="1929638"/>
                    <a:pt x="6481953" y="1952498"/>
                    <a:pt x="6466713" y="1960118"/>
                  </a:cubicBezTo>
                  <a:cubicBezTo>
                    <a:pt x="6459093" y="1967738"/>
                    <a:pt x="6451473" y="1967738"/>
                    <a:pt x="6443853" y="1967738"/>
                  </a:cubicBezTo>
                  <a:cubicBezTo>
                    <a:pt x="6436233" y="1967738"/>
                    <a:pt x="6420993" y="1960118"/>
                    <a:pt x="6413373" y="1944878"/>
                  </a:cubicBezTo>
                  <a:close/>
                  <a:moveTo>
                    <a:pt x="381254" y="1944878"/>
                  </a:moveTo>
                  <a:cubicBezTo>
                    <a:pt x="358394" y="1937258"/>
                    <a:pt x="350774" y="1914398"/>
                    <a:pt x="358394" y="1891411"/>
                  </a:cubicBezTo>
                  <a:cubicBezTo>
                    <a:pt x="373634" y="1876171"/>
                    <a:pt x="396494" y="1868551"/>
                    <a:pt x="411734" y="1876171"/>
                  </a:cubicBezTo>
                  <a:cubicBezTo>
                    <a:pt x="426974" y="1883791"/>
                    <a:pt x="434594" y="1906651"/>
                    <a:pt x="426974" y="1929638"/>
                  </a:cubicBezTo>
                  <a:cubicBezTo>
                    <a:pt x="419354" y="1937258"/>
                    <a:pt x="411734" y="1944878"/>
                    <a:pt x="396494" y="1944878"/>
                  </a:cubicBezTo>
                  <a:cubicBezTo>
                    <a:pt x="388874" y="1944878"/>
                    <a:pt x="381254" y="1944878"/>
                    <a:pt x="381254" y="1944878"/>
                  </a:cubicBezTo>
                  <a:close/>
                  <a:moveTo>
                    <a:pt x="6314186" y="1754124"/>
                  </a:moveTo>
                  <a:cubicBezTo>
                    <a:pt x="6306566" y="1738884"/>
                    <a:pt x="6306566" y="1716024"/>
                    <a:pt x="6329426" y="1708404"/>
                  </a:cubicBezTo>
                  <a:cubicBezTo>
                    <a:pt x="6344666" y="1693164"/>
                    <a:pt x="6367526" y="1700784"/>
                    <a:pt x="6382766" y="1716024"/>
                  </a:cubicBezTo>
                  <a:cubicBezTo>
                    <a:pt x="6390386" y="1738884"/>
                    <a:pt x="6382766" y="1761744"/>
                    <a:pt x="6367526" y="1769491"/>
                  </a:cubicBezTo>
                  <a:cubicBezTo>
                    <a:pt x="6359906" y="1777111"/>
                    <a:pt x="6352286" y="1777111"/>
                    <a:pt x="6344666" y="1777111"/>
                  </a:cubicBezTo>
                  <a:cubicBezTo>
                    <a:pt x="6329426" y="1777111"/>
                    <a:pt x="6321806" y="1769491"/>
                    <a:pt x="6314186" y="1754251"/>
                  </a:cubicBezTo>
                  <a:close/>
                  <a:moveTo>
                    <a:pt x="480441" y="1754251"/>
                  </a:moveTo>
                  <a:cubicBezTo>
                    <a:pt x="457581" y="1746631"/>
                    <a:pt x="449961" y="1723771"/>
                    <a:pt x="465201" y="1700784"/>
                  </a:cubicBezTo>
                  <a:cubicBezTo>
                    <a:pt x="472821" y="1685544"/>
                    <a:pt x="495681" y="1677924"/>
                    <a:pt x="518541" y="1685544"/>
                  </a:cubicBezTo>
                  <a:cubicBezTo>
                    <a:pt x="533781" y="1700784"/>
                    <a:pt x="541401" y="1723644"/>
                    <a:pt x="526161" y="1739011"/>
                  </a:cubicBezTo>
                  <a:cubicBezTo>
                    <a:pt x="518541" y="1754251"/>
                    <a:pt x="510921" y="1761871"/>
                    <a:pt x="495681" y="1761871"/>
                  </a:cubicBezTo>
                  <a:cubicBezTo>
                    <a:pt x="488061" y="1761871"/>
                    <a:pt x="480441" y="1754251"/>
                    <a:pt x="480441" y="1754251"/>
                  </a:cubicBezTo>
                  <a:close/>
                  <a:moveTo>
                    <a:pt x="6199886" y="1578737"/>
                  </a:moveTo>
                  <a:cubicBezTo>
                    <a:pt x="6199886" y="1571117"/>
                    <a:pt x="6199886" y="1571117"/>
                    <a:pt x="6199886" y="1571117"/>
                  </a:cubicBezTo>
                  <a:cubicBezTo>
                    <a:pt x="6184646" y="1555877"/>
                    <a:pt x="6192266" y="1533017"/>
                    <a:pt x="6207506" y="1517650"/>
                  </a:cubicBezTo>
                  <a:cubicBezTo>
                    <a:pt x="6230366" y="1510030"/>
                    <a:pt x="6253226" y="1510030"/>
                    <a:pt x="6260846" y="1532890"/>
                  </a:cubicBezTo>
                  <a:cubicBezTo>
                    <a:pt x="6268466" y="1532890"/>
                    <a:pt x="6268466" y="1532890"/>
                    <a:pt x="6268466" y="1532890"/>
                  </a:cubicBezTo>
                  <a:cubicBezTo>
                    <a:pt x="6276086" y="1555750"/>
                    <a:pt x="6276086" y="1578610"/>
                    <a:pt x="6253226" y="1586357"/>
                  </a:cubicBezTo>
                  <a:cubicBezTo>
                    <a:pt x="6245606" y="1593977"/>
                    <a:pt x="6237986" y="1593977"/>
                    <a:pt x="6230366" y="1593977"/>
                  </a:cubicBezTo>
                  <a:cubicBezTo>
                    <a:pt x="6222746" y="1593977"/>
                    <a:pt x="6207506" y="1586357"/>
                    <a:pt x="6199886" y="1578737"/>
                  </a:cubicBezTo>
                  <a:close/>
                  <a:moveTo>
                    <a:pt x="587248" y="1571117"/>
                  </a:moveTo>
                  <a:cubicBezTo>
                    <a:pt x="572008" y="1555877"/>
                    <a:pt x="564388" y="1533017"/>
                    <a:pt x="579628" y="1517650"/>
                  </a:cubicBezTo>
                  <a:cubicBezTo>
                    <a:pt x="587248" y="1502410"/>
                    <a:pt x="610108" y="1494790"/>
                    <a:pt x="632968" y="1510030"/>
                  </a:cubicBezTo>
                  <a:cubicBezTo>
                    <a:pt x="648208" y="1517650"/>
                    <a:pt x="655828" y="1540510"/>
                    <a:pt x="640588" y="1563497"/>
                  </a:cubicBezTo>
                  <a:cubicBezTo>
                    <a:pt x="632968" y="1571117"/>
                    <a:pt x="625348" y="1578737"/>
                    <a:pt x="610108" y="1578737"/>
                  </a:cubicBezTo>
                  <a:cubicBezTo>
                    <a:pt x="602488" y="1578737"/>
                    <a:pt x="594868" y="1578737"/>
                    <a:pt x="587248" y="1571117"/>
                  </a:cubicBezTo>
                  <a:close/>
                  <a:moveTo>
                    <a:pt x="6077839" y="1403223"/>
                  </a:moveTo>
                  <a:cubicBezTo>
                    <a:pt x="6062599" y="1380363"/>
                    <a:pt x="6070219" y="1357503"/>
                    <a:pt x="6085459" y="1349756"/>
                  </a:cubicBezTo>
                  <a:cubicBezTo>
                    <a:pt x="6100699" y="1334516"/>
                    <a:pt x="6123559" y="1334516"/>
                    <a:pt x="6138799" y="1357376"/>
                  </a:cubicBezTo>
                  <a:cubicBezTo>
                    <a:pt x="6146419" y="1372616"/>
                    <a:pt x="6146419" y="1395476"/>
                    <a:pt x="6131179" y="1410843"/>
                  </a:cubicBezTo>
                  <a:cubicBezTo>
                    <a:pt x="6123559" y="1410843"/>
                    <a:pt x="6115939" y="1418463"/>
                    <a:pt x="6108319" y="1418463"/>
                  </a:cubicBezTo>
                  <a:cubicBezTo>
                    <a:pt x="6093079" y="1418463"/>
                    <a:pt x="6085459" y="1410843"/>
                    <a:pt x="6077839" y="1403223"/>
                  </a:cubicBezTo>
                  <a:close/>
                  <a:moveTo>
                    <a:pt x="709168" y="1395603"/>
                  </a:moveTo>
                  <a:cubicBezTo>
                    <a:pt x="693928" y="1380363"/>
                    <a:pt x="693928" y="1357503"/>
                    <a:pt x="701548" y="1342136"/>
                  </a:cubicBezTo>
                  <a:cubicBezTo>
                    <a:pt x="716788" y="1326896"/>
                    <a:pt x="739648" y="1319276"/>
                    <a:pt x="754888" y="1334516"/>
                  </a:cubicBezTo>
                  <a:cubicBezTo>
                    <a:pt x="777748" y="1349756"/>
                    <a:pt x="777748" y="1372616"/>
                    <a:pt x="762508" y="1387983"/>
                  </a:cubicBezTo>
                  <a:cubicBezTo>
                    <a:pt x="754888" y="1395603"/>
                    <a:pt x="747268" y="1403223"/>
                    <a:pt x="732028" y="1403223"/>
                  </a:cubicBezTo>
                  <a:cubicBezTo>
                    <a:pt x="724408" y="1403223"/>
                    <a:pt x="716788" y="1403223"/>
                    <a:pt x="709168" y="1395603"/>
                  </a:cubicBezTo>
                  <a:close/>
                  <a:moveTo>
                    <a:pt x="5940552" y="1235456"/>
                  </a:moveTo>
                  <a:cubicBezTo>
                    <a:pt x="5932932" y="1220216"/>
                    <a:pt x="5932932" y="1197356"/>
                    <a:pt x="5948172" y="1181989"/>
                  </a:cubicBezTo>
                  <a:cubicBezTo>
                    <a:pt x="5963412" y="1166749"/>
                    <a:pt x="5986272" y="1166749"/>
                    <a:pt x="6001512" y="1181989"/>
                  </a:cubicBezTo>
                  <a:cubicBezTo>
                    <a:pt x="6016752" y="1204849"/>
                    <a:pt x="6009132" y="1227709"/>
                    <a:pt x="5993892" y="1243076"/>
                  </a:cubicBezTo>
                  <a:cubicBezTo>
                    <a:pt x="5986272" y="1243076"/>
                    <a:pt x="5978652" y="1250696"/>
                    <a:pt x="5971032" y="1250696"/>
                  </a:cubicBezTo>
                  <a:cubicBezTo>
                    <a:pt x="5963412" y="1250696"/>
                    <a:pt x="5948172" y="1243076"/>
                    <a:pt x="5940552" y="1235456"/>
                  </a:cubicBezTo>
                  <a:close/>
                  <a:moveTo>
                    <a:pt x="846455" y="1227836"/>
                  </a:moveTo>
                  <a:cubicBezTo>
                    <a:pt x="831215" y="1212596"/>
                    <a:pt x="831215" y="1189736"/>
                    <a:pt x="838835" y="1174369"/>
                  </a:cubicBezTo>
                  <a:cubicBezTo>
                    <a:pt x="854075" y="1159129"/>
                    <a:pt x="876935" y="1159129"/>
                    <a:pt x="892175" y="1174369"/>
                  </a:cubicBezTo>
                  <a:cubicBezTo>
                    <a:pt x="907415" y="1181989"/>
                    <a:pt x="915035" y="1204849"/>
                    <a:pt x="899795" y="1227836"/>
                  </a:cubicBezTo>
                  <a:cubicBezTo>
                    <a:pt x="892175" y="1235456"/>
                    <a:pt x="884555" y="1235456"/>
                    <a:pt x="869315" y="1235456"/>
                  </a:cubicBezTo>
                  <a:cubicBezTo>
                    <a:pt x="861695" y="1235456"/>
                    <a:pt x="854075" y="1235456"/>
                    <a:pt x="846455" y="1227836"/>
                  </a:cubicBezTo>
                  <a:close/>
                  <a:moveTo>
                    <a:pt x="5803265" y="1082802"/>
                  </a:moveTo>
                  <a:cubicBezTo>
                    <a:pt x="5788025" y="1067562"/>
                    <a:pt x="5788025" y="1037082"/>
                    <a:pt x="5803265" y="1029335"/>
                  </a:cubicBezTo>
                  <a:cubicBezTo>
                    <a:pt x="5818505" y="1014095"/>
                    <a:pt x="5841365" y="1014095"/>
                    <a:pt x="5856605" y="1029335"/>
                  </a:cubicBezTo>
                  <a:cubicBezTo>
                    <a:pt x="5871845" y="1044575"/>
                    <a:pt x="5871845" y="1067435"/>
                    <a:pt x="5856605" y="1082802"/>
                  </a:cubicBezTo>
                  <a:cubicBezTo>
                    <a:pt x="5848985" y="1090422"/>
                    <a:pt x="5833745" y="1090422"/>
                    <a:pt x="5826125" y="1090422"/>
                  </a:cubicBezTo>
                  <a:cubicBezTo>
                    <a:pt x="5818505" y="1090422"/>
                    <a:pt x="5810885" y="1090422"/>
                    <a:pt x="5803265" y="1082802"/>
                  </a:cubicBezTo>
                  <a:close/>
                  <a:moveTo>
                    <a:pt x="991362" y="1067562"/>
                  </a:moveTo>
                  <a:cubicBezTo>
                    <a:pt x="976122" y="1052322"/>
                    <a:pt x="976122" y="1029462"/>
                    <a:pt x="991362" y="1014095"/>
                  </a:cubicBezTo>
                  <a:cubicBezTo>
                    <a:pt x="1006602" y="998855"/>
                    <a:pt x="1029462" y="998855"/>
                    <a:pt x="1044702" y="1014095"/>
                  </a:cubicBezTo>
                  <a:cubicBezTo>
                    <a:pt x="1059942" y="1029335"/>
                    <a:pt x="1059942" y="1052195"/>
                    <a:pt x="1044702" y="1067562"/>
                  </a:cubicBezTo>
                  <a:cubicBezTo>
                    <a:pt x="1037082" y="1075182"/>
                    <a:pt x="1029462" y="1082802"/>
                    <a:pt x="1014222" y="1082802"/>
                  </a:cubicBezTo>
                  <a:cubicBezTo>
                    <a:pt x="1006602" y="1082802"/>
                    <a:pt x="998982" y="1075182"/>
                    <a:pt x="991362" y="1067562"/>
                  </a:cubicBezTo>
                  <a:close/>
                  <a:moveTo>
                    <a:pt x="5643118" y="930275"/>
                  </a:moveTo>
                  <a:cubicBezTo>
                    <a:pt x="5627878" y="922655"/>
                    <a:pt x="5627878" y="892175"/>
                    <a:pt x="5643118" y="876808"/>
                  </a:cubicBezTo>
                  <a:cubicBezTo>
                    <a:pt x="5658358" y="861568"/>
                    <a:pt x="5681218" y="861568"/>
                    <a:pt x="5696458" y="876808"/>
                  </a:cubicBezTo>
                  <a:cubicBezTo>
                    <a:pt x="5711698" y="892048"/>
                    <a:pt x="5711698" y="914908"/>
                    <a:pt x="5704078" y="930275"/>
                  </a:cubicBezTo>
                  <a:cubicBezTo>
                    <a:pt x="5696458" y="937895"/>
                    <a:pt x="5681218" y="945515"/>
                    <a:pt x="5673598" y="945515"/>
                  </a:cubicBezTo>
                  <a:cubicBezTo>
                    <a:pt x="5665978" y="945515"/>
                    <a:pt x="5650738" y="937895"/>
                    <a:pt x="5643118" y="930275"/>
                  </a:cubicBezTo>
                  <a:close/>
                  <a:moveTo>
                    <a:pt x="1143889" y="922655"/>
                  </a:moveTo>
                  <a:cubicBezTo>
                    <a:pt x="1128649" y="907415"/>
                    <a:pt x="1128649" y="876935"/>
                    <a:pt x="1143889" y="869188"/>
                  </a:cubicBezTo>
                  <a:cubicBezTo>
                    <a:pt x="1159129" y="853948"/>
                    <a:pt x="1189609" y="853948"/>
                    <a:pt x="1197229" y="869188"/>
                  </a:cubicBezTo>
                  <a:cubicBezTo>
                    <a:pt x="1212469" y="884428"/>
                    <a:pt x="1212469" y="907288"/>
                    <a:pt x="1197229" y="922655"/>
                  </a:cubicBezTo>
                  <a:cubicBezTo>
                    <a:pt x="1189609" y="930275"/>
                    <a:pt x="1181989" y="930275"/>
                    <a:pt x="1174369" y="930275"/>
                  </a:cubicBezTo>
                  <a:cubicBezTo>
                    <a:pt x="1159129" y="930275"/>
                    <a:pt x="1151509" y="930275"/>
                    <a:pt x="1143889" y="922655"/>
                  </a:cubicBezTo>
                  <a:close/>
                  <a:moveTo>
                    <a:pt x="5482971" y="792861"/>
                  </a:moveTo>
                  <a:cubicBezTo>
                    <a:pt x="5467731" y="785241"/>
                    <a:pt x="5467731" y="762381"/>
                    <a:pt x="5475351" y="739394"/>
                  </a:cubicBezTo>
                  <a:cubicBezTo>
                    <a:pt x="5490591" y="724154"/>
                    <a:pt x="5513451" y="724154"/>
                    <a:pt x="5528691" y="739394"/>
                  </a:cubicBezTo>
                  <a:cubicBezTo>
                    <a:pt x="5551551" y="747014"/>
                    <a:pt x="5551551" y="769874"/>
                    <a:pt x="5536311" y="792861"/>
                  </a:cubicBezTo>
                  <a:cubicBezTo>
                    <a:pt x="5528691" y="800481"/>
                    <a:pt x="5521071" y="808101"/>
                    <a:pt x="5505831" y="808101"/>
                  </a:cubicBezTo>
                  <a:cubicBezTo>
                    <a:pt x="5498211" y="808101"/>
                    <a:pt x="5490591" y="800481"/>
                    <a:pt x="5482971" y="792861"/>
                  </a:cubicBezTo>
                  <a:close/>
                  <a:moveTo>
                    <a:pt x="1304036" y="777621"/>
                  </a:moveTo>
                  <a:cubicBezTo>
                    <a:pt x="1296416" y="762381"/>
                    <a:pt x="1296416" y="739521"/>
                    <a:pt x="1311656" y="724154"/>
                  </a:cubicBezTo>
                  <a:cubicBezTo>
                    <a:pt x="1326896" y="716534"/>
                    <a:pt x="1349756" y="716534"/>
                    <a:pt x="1364996" y="731774"/>
                  </a:cubicBezTo>
                  <a:cubicBezTo>
                    <a:pt x="1380236" y="747014"/>
                    <a:pt x="1372616" y="777494"/>
                    <a:pt x="1357376" y="785241"/>
                  </a:cubicBezTo>
                  <a:cubicBezTo>
                    <a:pt x="1349756" y="792861"/>
                    <a:pt x="1342136" y="792861"/>
                    <a:pt x="1334516" y="792861"/>
                  </a:cubicBezTo>
                  <a:cubicBezTo>
                    <a:pt x="1326896" y="792861"/>
                    <a:pt x="1311656" y="792861"/>
                    <a:pt x="1304036" y="777621"/>
                  </a:cubicBezTo>
                  <a:close/>
                  <a:moveTo>
                    <a:pt x="5315204" y="670814"/>
                  </a:moveTo>
                  <a:cubicBezTo>
                    <a:pt x="5299964" y="655574"/>
                    <a:pt x="5292344" y="632714"/>
                    <a:pt x="5307584" y="617347"/>
                  </a:cubicBezTo>
                  <a:cubicBezTo>
                    <a:pt x="5315204" y="602107"/>
                    <a:pt x="5338064" y="594487"/>
                    <a:pt x="5360924" y="609727"/>
                  </a:cubicBezTo>
                  <a:cubicBezTo>
                    <a:pt x="5376164" y="617347"/>
                    <a:pt x="5376164" y="640207"/>
                    <a:pt x="5368544" y="663194"/>
                  </a:cubicBezTo>
                  <a:cubicBezTo>
                    <a:pt x="5360924" y="670814"/>
                    <a:pt x="5345684" y="678434"/>
                    <a:pt x="5338064" y="678434"/>
                  </a:cubicBezTo>
                  <a:cubicBezTo>
                    <a:pt x="5330444" y="678434"/>
                    <a:pt x="5322824" y="678434"/>
                    <a:pt x="5315204" y="670814"/>
                  </a:cubicBezTo>
                  <a:close/>
                  <a:moveTo>
                    <a:pt x="1479423" y="655574"/>
                  </a:moveTo>
                  <a:cubicBezTo>
                    <a:pt x="1464183" y="632714"/>
                    <a:pt x="1471803" y="609854"/>
                    <a:pt x="1487043" y="602107"/>
                  </a:cubicBezTo>
                  <a:cubicBezTo>
                    <a:pt x="1502283" y="586867"/>
                    <a:pt x="1525143" y="594487"/>
                    <a:pt x="1540383" y="609727"/>
                  </a:cubicBezTo>
                  <a:cubicBezTo>
                    <a:pt x="1548003" y="624967"/>
                    <a:pt x="1548003" y="647827"/>
                    <a:pt x="1532763" y="663194"/>
                  </a:cubicBezTo>
                  <a:cubicBezTo>
                    <a:pt x="1525143" y="663194"/>
                    <a:pt x="1517523" y="670814"/>
                    <a:pt x="1509903" y="670814"/>
                  </a:cubicBezTo>
                  <a:cubicBezTo>
                    <a:pt x="1494663" y="670814"/>
                    <a:pt x="1487043" y="663194"/>
                    <a:pt x="1479423" y="655574"/>
                  </a:cubicBezTo>
                  <a:close/>
                  <a:moveTo>
                    <a:pt x="5139817" y="556387"/>
                  </a:moveTo>
                  <a:cubicBezTo>
                    <a:pt x="5116957" y="541147"/>
                    <a:pt x="5109337" y="518287"/>
                    <a:pt x="5124577" y="502920"/>
                  </a:cubicBezTo>
                  <a:cubicBezTo>
                    <a:pt x="5132197" y="487680"/>
                    <a:pt x="5155057" y="480060"/>
                    <a:pt x="5177917" y="487680"/>
                  </a:cubicBezTo>
                  <a:cubicBezTo>
                    <a:pt x="5193157" y="502920"/>
                    <a:pt x="5200777" y="525780"/>
                    <a:pt x="5185537" y="541147"/>
                  </a:cubicBezTo>
                  <a:cubicBezTo>
                    <a:pt x="5185537" y="556387"/>
                    <a:pt x="5170297" y="564007"/>
                    <a:pt x="5155057" y="564007"/>
                  </a:cubicBezTo>
                  <a:cubicBezTo>
                    <a:pt x="5147437" y="564007"/>
                    <a:pt x="5139817" y="556387"/>
                    <a:pt x="5139817" y="556387"/>
                  </a:cubicBezTo>
                  <a:close/>
                  <a:moveTo>
                    <a:pt x="1654810" y="533527"/>
                  </a:moveTo>
                  <a:cubicBezTo>
                    <a:pt x="1647190" y="518287"/>
                    <a:pt x="1654810" y="495427"/>
                    <a:pt x="1670050" y="480060"/>
                  </a:cubicBezTo>
                  <a:cubicBezTo>
                    <a:pt x="1685290" y="472440"/>
                    <a:pt x="1708150" y="480060"/>
                    <a:pt x="1723390" y="495300"/>
                  </a:cubicBezTo>
                  <a:cubicBezTo>
                    <a:pt x="1731010" y="510540"/>
                    <a:pt x="1723390" y="533400"/>
                    <a:pt x="1708150" y="548767"/>
                  </a:cubicBezTo>
                  <a:cubicBezTo>
                    <a:pt x="1700530" y="548767"/>
                    <a:pt x="1692910" y="556387"/>
                    <a:pt x="1685290" y="556387"/>
                  </a:cubicBezTo>
                  <a:cubicBezTo>
                    <a:pt x="1677670" y="556387"/>
                    <a:pt x="1662430" y="548767"/>
                    <a:pt x="1654810" y="533527"/>
                  </a:cubicBezTo>
                  <a:close/>
                  <a:moveTo>
                    <a:pt x="4949190" y="449580"/>
                  </a:moveTo>
                  <a:cubicBezTo>
                    <a:pt x="4933950" y="441960"/>
                    <a:pt x="4926330" y="419100"/>
                    <a:pt x="4933950" y="403860"/>
                  </a:cubicBezTo>
                  <a:cubicBezTo>
                    <a:pt x="4949190" y="381000"/>
                    <a:pt x="4972050" y="373380"/>
                    <a:pt x="4987290" y="381000"/>
                  </a:cubicBezTo>
                  <a:cubicBezTo>
                    <a:pt x="5002530" y="396240"/>
                    <a:pt x="5010150" y="419100"/>
                    <a:pt x="5002530" y="434467"/>
                  </a:cubicBezTo>
                  <a:cubicBezTo>
                    <a:pt x="4994910" y="449707"/>
                    <a:pt x="4979670" y="457327"/>
                    <a:pt x="4972050" y="457327"/>
                  </a:cubicBezTo>
                  <a:cubicBezTo>
                    <a:pt x="4964430" y="457327"/>
                    <a:pt x="4956810" y="457327"/>
                    <a:pt x="4949190" y="449707"/>
                  </a:cubicBezTo>
                  <a:close/>
                  <a:moveTo>
                    <a:pt x="1845437" y="426847"/>
                  </a:moveTo>
                  <a:cubicBezTo>
                    <a:pt x="1830197" y="411607"/>
                    <a:pt x="1837817" y="388747"/>
                    <a:pt x="1860677" y="381127"/>
                  </a:cubicBezTo>
                  <a:cubicBezTo>
                    <a:pt x="1875917" y="365887"/>
                    <a:pt x="1898777" y="373507"/>
                    <a:pt x="1906397" y="396367"/>
                  </a:cubicBezTo>
                  <a:cubicBezTo>
                    <a:pt x="1921637" y="411607"/>
                    <a:pt x="1914017" y="434467"/>
                    <a:pt x="1891157" y="442087"/>
                  </a:cubicBezTo>
                  <a:cubicBezTo>
                    <a:pt x="1891157" y="449707"/>
                    <a:pt x="1883537" y="449707"/>
                    <a:pt x="1875917" y="449707"/>
                  </a:cubicBezTo>
                  <a:cubicBezTo>
                    <a:pt x="1860677" y="449707"/>
                    <a:pt x="1845437" y="442087"/>
                    <a:pt x="1845437" y="426847"/>
                  </a:cubicBezTo>
                  <a:close/>
                  <a:moveTo>
                    <a:pt x="4758563" y="358140"/>
                  </a:moveTo>
                  <a:cubicBezTo>
                    <a:pt x="4743323" y="350520"/>
                    <a:pt x="4735703" y="327660"/>
                    <a:pt x="4743323" y="312420"/>
                  </a:cubicBezTo>
                  <a:cubicBezTo>
                    <a:pt x="4750943" y="289560"/>
                    <a:pt x="4773803" y="281940"/>
                    <a:pt x="4789043" y="289560"/>
                  </a:cubicBezTo>
                  <a:cubicBezTo>
                    <a:pt x="4811903" y="297180"/>
                    <a:pt x="4819523" y="320040"/>
                    <a:pt x="4811903" y="343027"/>
                  </a:cubicBezTo>
                  <a:cubicBezTo>
                    <a:pt x="4804283" y="358267"/>
                    <a:pt x="4789043" y="365887"/>
                    <a:pt x="4773803" y="365887"/>
                  </a:cubicBezTo>
                  <a:cubicBezTo>
                    <a:pt x="4773803" y="365887"/>
                    <a:pt x="4766183" y="365887"/>
                    <a:pt x="4758563" y="358267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333"/>
                  </a:moveTo>
                  <a:cubicBezTo>
                    <a:pt x="2226691" y="236093"/>
                    <a:pt x="2234311" y="213233"/>
                    <a:pt x="2257171" y="205613"/>
                  </a:cubicBezTo>
                  <a:cubicBezTo>
                    <a:pt x="2272411" y="197993"/>
                    <a:pt x="2295271" y="205613"/>
                    <a:pt x="2302891" y="228473"/>
                  </a:cubicBezTo>
                  <a:cubicBezTo>
                    <a:pt x="2310511" y="243713"/>
                    <a:pt x="2302891" y="266573"/>
                    <a:pt x="2280031" y="274193"/>
                  </a:cubicBezTo>
                  <a:cubicBezTo>
                    <a:pt x="2280031" y="274193"/>
                    <a:pt x="2272411" y="281813"/>
                    <a:pt x="2272411" y="281813"/>
                  </a:cubicBezTo>
                  <a:cubicBezTo>
                    <a:pt x="2249551" y="281813"/>
                    <a:pt x="2241931" y="266573"/>
                    <a:pt x="2234311" y="251333"/>
                  </a:cubicBezTo>
                  <a:close/>
                  <a:moveTo>
                    <a:pt x="4361942" y="213233"/>
                  </a:moveTo>
                  <a:cubicBezTo>
                    <a:pt x="4346702" y="205613"/>
                    <a:pt x="4331462" y="190373"/>
                    <a:pt x="4339082" y="167513"/>
                  </a:cubicBezTo>
                  <a:cubicBezTo>
                    <a:pt x="4346702" y="144653"/>
                    <a:pt x="4361942" y="137033"/>
                    <a:pt x="4384802" y="144653"/>
                  </a:cubicBezTo>
                  <a:cubicBezTo>
                    <a:pt x="4407662" y="144653"/>
                    <a:pt x="4415282" y="167513"/>
                    <a:pt x="4407662" y="190373"/>
                  </a:cubicBezTo>
                  <a:cubicBezTo>
                    <a:pt x="4407662" y="205613"/>
                    <a:pt x="4392422" y="213233"/>
                    <a:pt x="4377182" y="213233"/>
                  </a:cubicBezTo>
                  <a:cubicBezTo>
                    <a:pt x="4369562" y="213233"/>
                    <a:pt x="4369562" y="213233"/>
                    <a:pt x="4361942" y="213233"/>
                  </a:cubicBezTo>
                  <a:close/>
                  <a:moveTo>
                    <a:pt x="2432558" y="182753"/>
                  </a:moveTo>
                  <a:cubicBezTo>
                    <a:pt x="2432558" y="167513"/>
                    <a:pt x="2440178" y="144653"/>
                    <a:pt x="2463038" y="137033"/>
                  </a:cubicBezTo>
                  <a:cubicBezTo>
                    <a:pt x="2478278" y="129413"/>
                    <a:pt x="2501138" y="144653"/>
                    <a:pt x="2508758" y="159893"/>
                  </a:cubicBezTo>
                  <a:cubicBezTo>
                    <a:pt x="2516378" y="182753"/>
                    <a:pt x="2501138" y="205613"/>
                    <a:pt x="2485898" y="213360"/>
                  </a:cubicBezTo>
                  <a:cubicBezTo>
                    <a:pt x="2478278" y="213360"/>
                    <a:pt x="2478278" y="213360"/>
                    <a:pt x="2470658" y="213360"/>
                  </a:cubicBezTo>
                  <a:cubicBezTo>
                    <a:pt x="2455418" y="213360"/>
                    <a:pt x="2440178" y="198120"/>
                    <a:pt x="2432558" y="182880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BFBFBF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605642" y="3318194"/>
            <a:ext cx="507082" cy="515722"/>
            <a:chOff x="0" y="0"/>
            <a:chExt cx="549360" cy="558720"/>
          </a:xfrm>
        </p:grpSpPr>
        <p:sp>
          <p:nvSpPr>
            <p:cNvPr id="8" name="Freeform 8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05642" y="6380625"/>
            <a:ext cx="507082" cy="515722"/>
            <a:chOff x="0" y="0"/>
            <a:chExt cx="549360" cy="558720"/>
          </a:xfrm>
        </p:grpSpPr>
        <p:sp>
          <p:nvSpPr>
            <p:cNvPr id="11" name="Freeform 11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746535" y="6530158"/>
            <a:ext cx="219315" cy="216656"/>
            <a:chOff x="0" y="0"/>
            <a:chExt cx="237600" cy="2347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175276" y="6380625"/>
            <a:ext cx="507082" cy="515722"/>
            <a:chOff x="0" y="0"/>
            <a:chExt cx="549360" cy="558720"/>
          </a:xfrm>
        </p:grpSpPr>
        <p:sp>
          <p:nvSpPr>
            <p:cNvPr id="16" name="Freeform 16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321486" y="6530158"/>
            <a:ext cx="219979" cy="216656"/>
            <a:chOff x="0" y="0"/>
            <a:chExt cx="238320" cy="2347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8252" cy="234696"/>
            </a:xfrm>
            <a:custGeom>
              <a:avLst/>
              <a:gdLst/>
              <a:ahLst/>
              <a:cxnLst/>
              <a:rect l="l" t="t" r="r" b="b"/>
              <a:pathLst>
                <a:path w="238252" h="234696">
                  <a:moveTo>
                    <a:pt x="0" y="117348"/>
                  </a:moveTo>
                  <a:cubicBezTo>
                    <a:pt x="0" y="52578"/>
                    <a:pt x="53340" y="0"/>
                    <a:pt x="119126" y="0"/>
                  </a:cubicBezTo>
                  <a:cubicBezTo>
                    <a:pt x="184912" y="0"/>
                    <a:pt x="238252" y="52578"/>
                    <a:pt x="238252" y="117348"/>
                  </a:cubicBezTo>
                  <a:cubicBezTo>
                    <a:pt x="238252" y="182118"/>
                    <a:pt x="184912" y="234696"/>
                    <a:pt x="119126" y="234696"/>
                  </a:cubicBezTo>
                  <a:cubicBezTo>
                    <a:pt x="53340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175276" y="3318194"/>
            <a:ext cx="507082" cy="515722"/>
            <a:chOff x="0" y="0"/>
            <a:chExt cx="549360" cy="558720"/>
          </a:xfrm>
        </p:grpSpPr>
        <p:sp>
          <p:nvSpPr>
            <p:cNvPr id="21" name="Freeform 21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749525" y="3467727"/>
            <a:ext cx="219315" cy="216656"/>
            <a:chOff x="0" y="0"/>
            <a:chExt cx="237600" cy="2347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322151" y="3467727"/>
            <a:ext cx="219315" cy="216656"/>
            <a:chOff x="0" y="0"/>
            <a:chExt cx="237600" cy="2347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887947" y="2851217"/>
            <a:ext cx="4512106" cy="451210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sq">
              <a:solidFill>
                <a:srgbClr val="397D5A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7525761" y="3617708"/>
            <a:ext cx="3380363" cy="109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0"/>
              </a:lnSpc>
            </a:pPr>
            <a:r>
              <a:rPr lang="en-US" sz="3129" spc="156">
                <a:solidFill>
                  <a:srgbClr val="1C5739"/>
                </a:solidFill>
                <a:latin typeface="TT Rounds Condensed Bold"/>
              </a:rPr>
              <a:t>Personální zajištění aktivit </a:t>
            </a:r>
          </a:p>
        </p:txBody>
      </p:sp>
      <p:sp>
        <p:nvSpPr>
          <p:cNvPr id="31" name="Freeform 31"/>
          <p:cNvSpPr/>
          <p:nvPr/>
        </p:nvSpPr>
        <p:spPr>
          <a:xfrm flipH="1" flipV="1">
            <a:off x="7084776" y="-1"/>
            <a:ext cx="4118443" cy="1582162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3"/>
                </a:moveTo>
                <a:lnTo>
                  <a:pt x="0" y="3654183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2" name="Group 32"/>
          <p:cNvGrpSpPr/>
          <p:nvPr/>
        </p:nvGrpSpPr>
        <p:grpSpPr>
          <a:xfrm>
            <a:off x="0" y="2451745"/>
            <a:ext cx="6146702" cy="2248620"/>
            <a:chOff x="0" y="0"/>
            <a:chExt cx="915951" cy="31424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15951" cy="314247"/>
            </a:xfrm>
            <a:custGeom>
              <a:avLst/>
              <a:gdLst/>
              <a:ahLst/>
              <a:cxnLst/>
              <a:rect l="l" t="t" r="r" b="b"/>
              <a:pathLst>
                <a:path w="915951" h="314247">
                  <a:moveTo>
                    <a:pt x="712751" y="0"/>
                  </a:moveTo>
                  <a:lnTo>
                    <a:pt x="0" y="0"/>
                  </a:lnTo>
                  <a:lnTo>
                    <a:pt x="0" y="314247"/>
                  </a:lnTo>
                  <a:lnTo>
                    <a:pt x="712751" y="314247"/>
                  </a:lnTo>
                  <a:lnTo>
                    <a:pt x="915951" y="157124"/>
                  </a:lnTo>
                  <a:lnTo>
                    <a:pt x="712751" y="0"/>
                  </a:lnTo>
                  <a:close/>
                </a:path>
              </a:pathLst>
            </a:custGeom>
            <a:solidFill>
              <a:srgbClr val="4DA346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801651" cy="333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447472" y="2980423"/>
            <a:ext cx="5200148" cy="137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FDFBFB"/>
                </a:solidFill>
                <a:latin typeface="TT Rounds Condensed Bold"/>
              </a:rPr>
              <a:t>Odborný</a:t>
            </a:r>
            <a:r>
              <a:rPr lang="en-US" sz="2799" dirty="0">
                <a:solidFill>
                  <a:srgbClr val="FDFBFB"/>
                </a:solidFill>
                <a:latin typeface="TT Rounds Condensed Bold"/>
              </a:rPr>
              <a:t> </a:t>
            </a:r>
            <a:r>
              <a:rPr lang="en-US" sz="2799" dirty="0" err="1">
                <a:solidFill>
                  <a:srgbClr val="FDFBFB"/>
                </a:solidFill>
                <a:latin typeface="TT Rounds Condensed Bold"/>
              </a:rPr>
              <a:t>garant</a:t>
            </a:r>
            <a:r>
              <a:rPr lang="cs-CZ" sz="2799" dirty="0">
                <a:solidFill>
                  <a:srgbClr val="FDFBFB"/>
                </a:solidFill>
                <a:latin typeface="TT Rounds Condensed Bold"/>
              </a:rPr>
              <a:t> </a:t>
            </a:r>
            <a:r>
              <a:rPr lang="en-US" sz="2799" dirty="0" err="1">
                <a:solidFill>
                  <a:srgbClr val="FDFBFB"/>
                </a:solidFill>
                <a:latin typeface="TT Rounds Condensed Bold"/>
              </a:rPr>
              <a:t>aktivit</a:t>
            </a:r>
            <a:r>
              <a:rPr lang="en-US" sz="2799" dirty="0">
                <a:solidFill>
                  <a:srgbClr val="FDFBFB"/>
                </a:solidFill>
                <a:latin typeface="TT Rounds Condensed Bold"/>
              </a:rPr>
              <a:t> KEV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799" dirty="0">
                <a:solidFill>
                  <a:srgbClr val="FDFBFB"/>
                </a:solidFill>
                <a:latin typeface="TT Rounds Condensed Bold"/>
              </a:rPr>
              <a:t> Doc.</a:t>
            </a:r>
            <a:r>
              <a:rPr lang="cs-CZ" sz="2799" dirty="0">
                <a:solidFill>
                  <a:srgbClr val="FDFBFB"/>
                </a:solidFill>
                <a:latin typeface="TT Rounds Condensed Bold"/>
              </a:rPr>
              <a:t> </a:t>
            </a:r>
            <a:r>
              <a:rPr lang="en-US" sz="2799" dirty="0" err="1">
                <a:solidFill>
                  <a:srgbClr val="FDFBFB"/>
                </a:solidFill>
                <a:latin typeface="TT Rounds Condensed Bold"/>
              </a:rPr>
              <a:t>RNDr</a:t>
            </a:r>
            <a:r>
              <a:rPr lang="en-US" sz="2799" dirty="0">
                <a:solidFill>
                  <a:srgbClr val="FDFBFB"/>
                </a:solidFill>
                <a:latin typeface="TT Rounds Condensed Bold"/>
              </a:rPr>
              <a:t>. </a:t>
            </a:r>
            <a:r>
              <a:rPr lang="en-US" sz="2799" dirty="0" err="1">
                <a:solidFill>
                  <a:srgbClr val="FDFBFB"/>
                </a:solidFill>
                <a:latin typeface="TT Rounds Condensed Bold"/>
              </a:rPr>
              <a:t>Milada</a:t>
            </a:r>
            <a:r>
              <a:rPr lang="en-US" sz="2799" dirty="0">
                <a:solidFill>
                  <a:srgbClr val="FDFBFB"/>
                </a:solidFill>
                <a:latin typeface="TT Rounds Condensed Bold"/>
              </a:rPr>
              <a:t> </a:t>
            </a:r>
            <a:r>
              <a:rPr lang="en-US" sz="2799" dirty="0" err="1">
                <a:solidFill>
                  <a:srgbClr val="FDFBFB"/>
                </a:solidFill>
                <a:latin typeface="TT Rounds Condensed Bold"/>
              </a:rPr>
              <a:t>Švecová</a:t>
            </a:r>
            <a:r>
              <a:rPr lang="en-US" sz="2799" dirty="0">
                <a:solidFill>
                  <a:srgbClr val="FDFBFB"/>
                </a:solidFill>
                <a:latin typeface="TT Rounds Condensed Bold"/>
              </a:rPr>
              <a:t>, </a:t>
            </a:r>
            <a:r>
              <a:rPr lang="en-US" sz="2799" dirty="0" err="1">
                <a:solidFill>
                  <a:srgbClr val="FDFBFB"/>
                </a:solidFill>
                <a:latin typeface="TT Rounds Condensed Bold"/>
              </a:rPr>
              <a:t>CSc</a:t>
            </a:r>
            <a:r>
              <a:rPr lang="en-US" sz="2799" dirty="0">
                <a:solidFill>
                  <a:srgbClr val="FDFBFB"/>
                </a:solidFill>
                <a:latin typeface="TT Rounds Condensed Bold"/>
              </a:rPr>
              <a:t>.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799" dirty="0">
              <a:solidFill>
                <a:srgbClr val="FDFBFB"/>
              </a:solidFill>
              <a:latin typeface="TT Rounds Condensed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65856" y="5475166"/>
            <a:ext cx="4207528" cy="2288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endParaRPr/>
          </a:p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FDFBFB"/>
                </a:solidFill>
                <a:latin typeface="TT Rounds Condensed Bold"/>
              </a:rPr>
              <a:t>Garanti ekonomického poradenství  - učitelé OA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799">
              <a:solidFill>
                <a:srgbClr val="FDFBFB"/>
              </a:solidFill>
              <a:latin typeface="TT Rounds Condensed Bold"/>
            </a:endParaRP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799">
              <a:solidFill>
                <a:srgbClr val="FDFBFB"/>
              </a:solidFill>
              <a:latin typeface="TT Rounds Condensed Bold"/>
            </a:endParaRPr>
          </a:p>
        </p:txBody>
      </p:sp>
      <p:grpSp>
        <p:nvGrpSpPr>
          <p:cNvPr id="37" name="Group 37"/>
          <p:cNvGrpSpPr/>
          <p:nvPr/>
        </p:nvGrpSpPr>
        <p:grpSpPr>
          <a:xfrm rot="-10800000">
            <a:off x="12140589" y="2363195"/>
            <a:ext cx="6147410" cy="2209064"/>
            <a:chOff x="0" y="0"/>
            <a:chExt cx="915951" cy="31424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15951" cy="314247"/>
            </a:xfrm>
            <a:custGeom>
              <a:avLst/>
              <a:gdLst/>
              <a:ahLst/>
              <a:cxnLst/>
              <a:rect l="l" t="t" r="r" b="b"/>
              <a:pathLst>
                <a:path w="915951" h="314247">
                  <a:moveTo>
                    <a:pt x="712751" y="0"/>
                  </a:moveTo>
                  <a:lnTo>
                    <a:pt x="0" y="0"/>
                  </a:lnTo>
                  <a:lnTo>
                    <a:pt x="0" y="314247"/>
                  </a:lnTo>
                  <a:lnTo>
                    <a:pt x="712751" y="314247"/>
                  </a:lnTo>
                  <a:lnTo>
                    <a:pt x="915951" y="157124"/>
                  </a:lnTo>
                  <a:lnTo>
                    <a:pt x="712751" y="0"/>
                  </a:lnTo>
                  <a:close/>
                </a:path>
              </a:pathLst>
            </a:custGeom>
            <a:solidFill>
              <a:srgbClr val="7EBB4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19050"/>
              <a:ext cx="801651" cy="333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 rot="-10800000" flipH="1" flipV="1">
            <a:off x="7084778" y="8707885"/>
            <a:ext cx="4118443" cy="1579116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3"/>
                </a:moveTo>
                <a:lnTo>
                  <a:pt x="0" y="3654183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1" name="Group 41"/>
          <p:cNvGrpSpPr/>
          <p:nvPr/>
        </p:nvGrpSpPr>
        <p:grpSpPr>
          <a:xfrm rot="-10800000">
            <a:off x="12140588" y="5449192"/>
            <a:ext cx="6147411" cy="2378588"/>
            <a:chOff x="0" y="0"/>
            <a:chExt cx="915951" cy="31424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15951" cy="314247"/>
            </a:xfrm>
            <a:custGeom>
              <a:avLst/>
              <a:gdLst/>
              <a:ahLst/>
              <a:cxnLst/>
              <a:rect l="l" t="t" r="r" b="b"/>
              <a:pathLst>
                <a:path w="915951" h="314247">
                  <a:moveTo>
                    <a:pt x="712751" y="0"/>
                  </a:moveTo>
                  <a:lnTo>
                    <a:pt x="0" y="0"/>
                  </a:lnTo>
                  <a:lnTo>
                    <a:pt x="0" y="314247"/>
                  </a:lnTo>
                  <a:lnTo>
                    <a:pt x="712751" y="314247"/>
                  </a:lnTo>
                  <a:lnTo>
                    <a:pt x="915951" y="157124"/>
                  </a:lnTo>
                  <a:lnTo>
                    <a:pt x="712751" y="0"/>
                  </a:lnTo>
                  <a:close/>
                </a:path>
              </a:pathLst>
            </a:custGeom>
            <a:solidFill>
              <a:srgbClr val="00924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19050"/>
              <a:ext cx="801651" cy="333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859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3953287" y="5445905"/>
            <a:ext cx="3990706" cy="1831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endParaRPr/>
          </a:p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FDFBFB"/>
                </a:solidFill>
                <a:latin typeface="TT Rounds Condensed Bold"/>
              </a:rPr>
              <a:t>Zoologická zahrada 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FDFBFB"/>
                </a:solidFill>
                <a:latin typeface="TT Rounds Condensed Bold"/>
              </a:rPr>
              <a:t>a botanický park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FDFBFB"/>
                </a:solidFill>
                <a:latin typeface="TT Rounds Condensed Bold"/>
              </a:rPr>
              <a:t> Ostravské muzeum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11729" y="2761607"/>
            <a:ext cx="3990706" cy="137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endParaRPr/>
          </a:p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FDFBFB"/>
                </a:solidFill>
                <a:latin typeface="TT Rounds Condensed Bold"/>
              </a:rPr>
              <a:t>Česká komise UNESCO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endParaRPr lang="en-US" sz="2799">
              <a:solidFill>
                <a:srgbClr val="FDFBFB"/>
              </a:solidFill>
              <a:latin typeface="TT Rounds Condensed Bold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7695533" y="4801744"/>
            <a:ext cx="2896225" cy="1423045"/>
          </a:xfrm>
          <a:custGeom>
            <a:avLst/>
            <a:gdLst/>
            <a:ahLst/>
            <a:cxnLst/>
            <a:rect l="l" t="t" r="r" b="b"/>
            <a:pathLst>
              <a:path w="2896225" h="1423045">
                <a:moveTo>
                  <a:pt x="0" y="0"/>
                </a:moveTo>
                <a:lnTo>
                  <a:pt x="2896225" y="0"/>
                </a:lnTo>
                <a:lnTo>
                  <a:pt x="2896225" y="1423044"/>
                </a:lnTo>
                <a:lnTo>
                  <a:pt x="0" y="14230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576" b="-6576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1145" y="2589913"/>
            <a:ext cx="1705875" cy="7149517"/>
            <a:chOff x="0" y="0"/>
            <a:chExt cx="449284" cy="1883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9284" cy="1883000"/>
            </a:xfrm>
            <a:custGeom>
              <a:avLst/>
              <a:gdLst/>
              <a:ahLst/>
              <a:cxnLst/>
              <a:rect l="l" t="t" r="r" b="b"/>
              <a:pathLst>
                <a:path w="449284" h="1883000">
                  <a:moveTo>
                    <a:pt x="0" y="0"/>
                  </a:moveTo>
                  <a:lnTo>
                    <a:pt x="449284" y="0"/>
                  </a:lnTo>
                  <a:lnTo>
                    <a:pt x="449284" y="1883000"/>
                  </a:lnTo>
                  <a:lnTo>
                    <a:pt x="0" y="1883000"/>
                  </a:lnTo>
                  <a:close/>
                </a:path>
              </a:pathLst>
            </a:custGeom>
            <a:solidFill>
              <a:srgbClr val="1C573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49284" cy="1902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869496" cy="102870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16405" y="302480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16405" y="4377357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16405" y="5774146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16405" y="7127101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16405" y="8543925"/>
            <a:ext cx="93721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spc="350">
                <a:solidFill>
                  <a:srgbClr val="FFFFFF"/>
                </a:solidFill>
                <a:latin typeface="Codec Pro ExtraBold Italics"/>
              </a:rPr>
              <a:t>05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94649" y="1488856"/>
            <a:ext cx="11900457" cy="8278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8"/>
              </a:lnSpc>
            </a:pPr>
            <a:endParaRPr dirty="0"/>
          </a:p>
          <a:p>
            <a:pPr>
              <a:lnSpc>
                <a:spcPts val="3628"/>
              </a:lnSpc>
            </a:pPr>
            <a:endParaRPr dirty="0"/>
          </a:p>
          <a:p>
            <a:pPr>
              <a:lnSpc>
                <a:spcPts val="3628"/>
              </a:lnSpc>
            </a:pPr>
            <a:endParaRPr dirty="0"/>
          </a:p>
          <a:p>
            <a:pPr>
              <a:lnSpc>
                <a:spcPts val="3628"/>
              </a:lnSpc>
            </a:pP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Profesionalizace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koordinátorů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EVVO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prostřednictvím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specializačního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studia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. </a:t>
            </a:r>
          </a:p>
          <a:p>
            <a:pPr>
              <a:lnSpc>
                <a:spcPts val="3628"/>
              </a:lnSpc>
            </a:pPr>
            <a:endParaRPr lang="en-US" sz="2629" spc="257" dirty="0">
              <a:solidFill>
                <a:srgbClr val="231F20"/>
              </a:solidFill>
              <a:latin typeface="TT Rounds Condensed Bold"/>
            </a:endParaRPr>
          </a:p>
          <a:p>
            <a:pPr>
              <a:lnSpc>
                <a:spcPts val="3628"/>
              </a:lnSpc>
            </a:pP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Vzdělávání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koordinátorů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EVVO a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dalších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pedagogických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pracovníků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aktuálními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tématy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.</a:t>
            </a:r>
          </a:p>
          <a:p>
            <a:pPr>
              <a:lnSpc>
                <a:spcPts val="3628"/>
              </a:lnSpc>
            </a:pPr>
            <a:endParaRPr lang="en-US" sz="2629" spc="257" dirty="0">
              <a:solidFill>
                <a:srgbClr val="231F20"/>
              </a:solidFill>
              <a:latin typeface="TT Rounds Condensed Bold"/>
            </a:endParaRPr>
          </a:p>
          <a:p>
            <a:pPr>
              <a:lnSpc>
                <a:spcPts val="3628"/>
              </a:lnSpc>
            </a:pP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Naplňování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programu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UNESCO –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poznávání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přírodního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a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kulturního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bohatství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MSK a ČR</a:t>
            </a:r>
          </a:p>
          <a:p>
            <a:pPr>
              <a:lnSpc>
                <a:spcPts val="3628"/>
              </a:lnSpc>
            </a:pPr>
            <a:endParaRPr lang="en-US" sz="2629" spc="257" dirty="0">
              <a:solidFill>
                <a:srgbClr val="231F20"/>
              </a:solidFill>
              <a:latin typeface="TT Rounds Condensed Bold"/>
            </a:endParaRPr>
          </a:p>
          <a:p>
            <a:pPr>
              <a:lnSpc>
                <a:spcPts val="3628"/>
              </a:lnSpc>
            </a:pP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Vzájemné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sdílení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příkladů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dobré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praxe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a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využití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zkušeností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absolventů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specializačního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studia</a:t>
            </a:r>
            <a:endParaRPr lang="en-US" sz="2629" spc="257" dirty="0">
              <a:solidFill>
                <a:srgbClr val="231F20"/>
              </a:solidFill>
              <a:latin typeface="TT Rounds Condensed Bold"/>
            </a:endParaRPr>
          </a:p>
          <a:p>
            <a:pPr>
              <a:lnSpc>
                <a:spcPts val="3628"/>
              </a:lnSpc>
            </a:pPr>
            <a:endParaRPr lang="cs-CZ" sz="2629" spc="257" dirty="0">
              <a:solidFill>
                <a:srgbClr val="231F20"/>
              </a:solidFill>
              <a:latin typeface="TT Rounds Condensed Bold"/>
            </a:endParaRPr>
          </a:p>
          <a:p>
            <a:pPr>
              <a:lnSpc>
                <a:spcPts val="3628"/>
              </a:lnSpc>
            </a:pPr>
            <a:endParaRPr lang="en-US" sz="2629" spc="257" dirty="0">
              <a:solidFill>
                <a:srgbClr val="231F20"/>
              </a:solidFill>
              <a:latin typeface="TT Rounds Condensed Bold"/>
            </a:endParaRPr>
          </a:p>
          <a:p>
            <a:pPr>
              <a:lnSpc>
                <a:spcPts val="3628"/>
              </a:lnSpc>
            </a:pP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Podpora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badatelské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činnosti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v </a:t>
            </a:r>
            <a:r>
              <a:rPr lang="en-US" sz="2629" spc="257" dirty="0" err="1">
                <a:solidFill>
                  <a:srgbClr val="231F20"/>
                </a:solidFill>
                <a:latin typeface="TT Rounds Condensed Bold"/>
              </a:rPr>
              <a:t>oblasti</a:t>
            </a:r>
            <a:r>
              <a:rPr lang="en-US" sz="2629" spc="257" dirty="0">
                <a:solidFill>
                  <a:srgbClr val="231F20"/>
                </a:solidFill>
                <a:latin typeface="TT Rounds Condensed Bold"/>
              </a:rPr>
              <a:t> UR</a:t>
            </a:r>
          </a:p>
          <a:p>
            <a:pPr>
              <a:lnSpc>
                <a:spcPts val="3628"/>
              </a:lnSpc>
            </a:pPr>
            <a:endParaRPr lang="en-US" sz="2629" spc="257" dirty="0">
              <a:solidFill>
                <a:srgbClr val="231F20"/>
              </a:solidFill>
              <a:latin typeface="TT Rounds Condense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51145" y="1545051"/>
            <a:ext cx="12273631" cy="916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TT Rounds Condensed Bold"/>
              </a:rPr>
              <a:t>Naplňování činnosti CMUR a dosahování cílů Centra, pro které bylo vytvořeno, zahrnuje následující oblasti: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51145" y="497396"/>
            <a:ext cx="15948991" cy="95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28"/>
              </a:lnSpc>
            </a:pPr>
            <a:r>
              <a:rPr lang="en-US" sz="5600" spc="548">
                <a:solidFill>
                  <a:srgbClr val="231F20"/>
                </a:solidFill>
                <a:latin typeface="TT Rounds Condensed Bold"/>
              </a:rPr>
              <a:t>Naplnění plánu činnosti CMUR EVVO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3602205" y="3248923"/>
            <a:ext cx="11420318" cy="220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1"/>
              </a:lnSpc>
            </a:pPr>
            <a:r>
              <a:rPr lang="en-US" sz="6399" spc="627">
                <a:solidFill>
                  <a:srgbClr val="FFFFFF"/>
                </a:solidFill>
                <a:latin typeface="TT Rounds Condensed Bold"/>
              </a:rPr>
              <a:t>AKTIVITY CMUR REALIZOVANÉ V ROCE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79827"/>
            <a:ext cx="18288000" cy="7805053"/>
            <a:chOff x="0" y="-19050"/>
            <a:chExt cx="4990616" cy="2055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0616" cy="219876"/>
            </a:xfrm>
            <a:custGeom>
              <a:avLst/>
              <a:gdLst/>
              <a:ahLst/>
              <a:cxnLst/>
              <a:rect l="l" t="t" r="r" b="b"/>
              <a:pathLst>
                <a:path w="4990616" h="2036602">
                  <a:moveTo>
                    <a:pt x="0" y="0"/>
                  </a:moveTo>
                  <a:lnTo>
                    <a:pt x="4990616" y="0"/>
                  </a:lnTo>
                  <a:lnTo>
                    <a:pt x="4990616" y="2036602"/>
                  </a:lnTo>
                  <a:lnTo>
                    <a:pt x="0" y="2036602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90616" cy="205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588586"/>
            <a:ext cx="15736286" cy="6107396"/>
            <a:chOff x="0" y="0"/>
            <a:chExt cx="4144536" cy="16085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4536" cy="1608532"/>
            </a:xfrm>
            <a:custGeom>
              <a:avLst/>
              <a:gdLst/>
              <a:ahLst/>
              <a:cxnLst/>
              <a:rect l="l" t="t" r="r" b="b"/>
              <a:pathLst>
                <a:path w="4144536" h="1608532">
                  <a:moveTo>
                    <a:pt x="0" y="0"/>
                  </a:moveTo>
                  <a:lnTo>
                    <a:pt x="4144536" y="0"/>
                  </a:lnTo>
                  <a:lnTo>
                    <a:pt x="4144536" y="1608532"/>
                  </a:lnTo>
                  <a:lnTo>
                    <a:pt x="0" y="1608532"/>
                  </a:lnTo>
                  <a:close/>
                </a:path>
              </a:pathLst>
            </a:custGeom>
            <a:solidFill>
              <a:srgbClr val="FDFBFB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144536" cy="1627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48740" y="3144930"/>
            <a:ext cx="15590520" cy="5836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spc="32">
                <a:solidFill>
                  <a:srgbClr val="000000"/>
                </a:solidFill>
                <a:latin typeface="TT Rounds Condensed"/>
              </a:rPr>
              <a:t>Specializační studium pro činnost koordinátorů EVVO zahájilo v září 2023 již 11.ročník studia a účastní se jej 16 pedagogů.</a:t>
            </a:r>
          </a:p>
          <a:p>
            <a:pPr algn="l">
              <a:lnSpc>
                <a:spcPts val="3888"/>
              </a:lnSpc>
            </a:pPr>
            <a:endParaRPr lang="en-US" sz="3600" spc="32">
              <a:solidFill>
                <a:srgbClr val="000000"/>
              </a:solidFill>
              <a:latin typeface="TT Rounds Condensed"/>
            </a:endParaRP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spc="32">
                <a:solidFill>
                  <a:srgbClr val="000000"/>
                </a:solidFill>
                <a:latin typeface="TT Rounds Condensed"/>
              </a:rPr>
              <a:t>Studium probíhá nejen na OA v Ostravě – Mariánských Horách, ale  nabízí i účast na exkurzích , seminářích a zapojuje učitelé do vlastních  projektů na školách.</a:t>
            </a:r>
          </a:p>
          <a:p>
            <a:pPr algn="l">
              <a:lnSpc>
                <a:spcPts val="3888"/>
              </a:lnSpc>
            </a:pPr>
            <a:endParaRPr lang="en-US" sz="3600" spc="32">
              <a:solidFill>
                <a:srgbClr val="000000"/>
              </a:solidFill>
              <a:latin typeface="TT Rounds Condensed"/>
            </a:endParaRP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spc="33">
                <a:solidFill>
                  <a:srgbClr val="000000"/>
                </a:solidFill>
                <a:latin typeface="TT Rounds Condensed"/>
              </a:rPr>
              <a:t>Výuka probíhala i s partnery KEVU a CMUR – ZOO Ostrava a ostravské muzeum. Interaktivnější program studia určitě obohatí budoucí činnost koordinátorů na jednotlivých školách   </a:t>
            </a:r>
          </a:p>
          <a:p>
            <a:pPr marL="651510" lvl="1" indent="-325755" algn="l">
              <a:lnSpc>
                <a:spcPts val="3888"/>
              </a:lnSpc>
            </a:pPr>
            <a:endParaRPr lang="en-US" sz="3600" spc="33">
              <a:solidFill>
                <a:srgbClr val="000000"/>
              </a:solidFill>
              <a:latin typeface="TT Rounds Condensed"/>
            </a:endParaRPr>
          </a:p>
          <a:p>
            <a:pPr marL="651510" lvl="1" indent="-325755" algn="l">
              <a:lnSpc>
                <a:spcPts val="3888"/>
              </a:lnSpc>
            </a:pPr>
            <a:endParaRPr lang="en-US" sz="3600" spc="33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54161" y="1508731"/>
            <a:ext cx="1435289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TT Rounds Condensed Bold"/>
              </a:rPr>
              <a:t>1. Specializační studium pro činnost koordinátorů EVVO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0" y="-323116"/>
            <a:ext cx="8438250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>
          <a:xfrm>
            <a:off x="15167276" y="8072304"/>
            <a:ext cx="2243552" cy="1247356"/>
          </a:xfrm>
          <a:custGeom>
            <a:avLst/>
            <a:gdLst/>
            <a:ahLst/>
            <a:cxnLst/>
            <a:rect l="l" t="t" r="r" b="b"/>
            <a:pathLst>
              <a:path w="2243552" h="1247356">
                <a:moveTo>
                  <a:pt x="0" y="0"/>
                </a:moveTo>
                <a:lnTo>
                  <a:pt x="2243551" y="0"/>
                </a:lnTo>
                <a:lnTo>
                  <a:pt x="2243551" y="1247356"/>
                </a:lnTo>
                <a:lnTo>
                  <a:pt x="0" y="12473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05861"/>
            <a:ext cx="18288000" cy="7297644"/>
            <a:chOff x="0" y="-19050"/>
            <a:chExt cx="5016493" cy="19220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6493" cy="186682"/>
            </a:xfrm>
            <a:custGeom>
              <a:avLst/>
              <a:gdLst/>
              <a:ahLst/>
              <a:cxnLst/>
              <a:rect l="l" t="t" r="r" b="b"/>
              <a:pathLst>
                <a:path w="5016493" h="1902963">
                  <a:moveTo>
                    <a:pt x="0" y="0"/>
                  </a:moveTo>
                  <a:lnTo>
                    <a:pt x="5016493" y="0"/>
                  </a:lnTo>
                  <a:lnTo>
                    <a:pt x="5016493" y="1902963"/>
                  </a:lnTo>
                  <a:lnTo>
                    <a:pt x="0" y="1902963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016493" cy="1922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77620" y="3146557"/>
            <a:ext cx="15132760" cy="6111743"/>
            <a:chOff x="0" y="0"/>
            <a:chExt cx="3985583" cy="16096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85583" cy="1609677"/>
            </a:xfrm>
            <a:custGeom>
              <a:avLst/>
              <a:gdLst/>
              <a:ahLst/>
              <a:cxnLst/>
              <a:rect l="l" t="t" r="r" b="b"/>
              <a:pathLst>
                <a:path w="3985583" h="1609677">
                  <a:moveTo>
                    <a:pt x="0" y="0"/>
                  </a:moveTo>
                  <a:lnTo>
                    <a:pt x="3985583" y="0"/>
                  </a:lnTo>
                  <a:lnTo>
                    <a:pt x="3985583" y="1609677"/>
                  </a:lnTo>
                  <a:lnTo>
                    <a:pt x="0" y="1609677"/>
                  </a:lnTo>
                  <a:close/>
                </a:path>
              </a:pathLst>
            </a:custGeom>
            <a:solidFill>
              <a:srgbClr val="FDFBFB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985583" cy="16287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30439" y="1508731"/>
            <a:ext cx="15834499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TT Rounds Condensed Bold"/>
              </a:rPr>
              <a:t>2. Exkurze s názvem podpora UR a EVVO v Bohumíně a okolí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0" y="-323116"/>
            <a:ext cx="8438250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10"/>
          <p:cNvSpPr txBox="1"/>
          <p:nvPr/>
        </p:nvSpPr>
        <p:spPr>
          <a:xfrm>
            <a:off x="1730439" y="2851346"/>
            <a:ext cx="13165425" cy="560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T Rounds Condensed"/>
              </a:rPr>
              <a:t>Exkurze s názvem podpora UR a EVVO v Bohumíně a okolí se konala v měsíci květnu na Městském úřadě v Bohumíně.</a:t>
            </a:r>
          </a:p>
          <a:p>
            <a:pPr>
              <a:lnSpc>
                <a:spcPts val="4160"/>
              </a:lnSpc>
            </a:pPr>
            <a:endParaRPr lang="en-US" sz="3200">
              <a:solidFill>
                <a:srgbClr val="000000"/>
              </a:solidFill>
              <a:latin typeface="TT Rounds Condensed"/>
            </a:endParaRPr>
          </a:p>
          <a:p>
            <a:pPr marL="690881" lvl="1" indent="-345440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T Rounds Condensed"/>
              </a:rPr>
              <a:t>Během exkurze vystoupil ředitel Mgr. Mir. Rosík, který zaujal příklady dobré praxe na Masarykově ZŠ a MŠ, která patří k velmi aktivním školám, po té představila spolupráci zřizovatele a škol v oblasti EVVO vedoucí odboru školství v Bohumíně Mgr. Skokanová.</a:t>
            </a:r>
          </a:p>
          <a:p>
            <a:pPr>
              <a:lnSpc>
                <a:spcPts val="4160"/>
              </a:lnSpc>
            </a:pPr>
            <a:endParaRPr lang="en-US" sz="3200">
              <a:solidFill>
                <a:srgbClr val="000000"/>
              </a:solidFill>
              <a:latin typeface="TT Rounds Condensed"/>
            </a:endParaRPr>
          </a:p>
          <a:p>
            <a:pPr marL="690881" lvl="1" indent="-345440">
              <a:lnSpc>
                <a:spcPts val="416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TT Rounds Condensed"/>
              </a:rPr>
              <a:t>Odpolední program byl věnován přírodním krásám, a sice procházce naučnou stezkou Meandry Odry ve Starém Bohumíně.</a:t>
            </a:r>
          </a:p>
          <a:p>
            <a:pPr>
              <a:lnSpc>
                <a:spcPts val="2973"/>
              </a:lnSpc>
            </a:pPr>
            <a:endParaRPr lang="en-US" sz="3200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689064" y="7900487"/>
            <a:ext cx="2442225" cy="1357813"/>
          </a:xfrm>
          <a:custGeom>
            <a:avLst/>
            <a:gdLst/>
            <a:ahLst/>
            <a:cxnLst/>
            <a:rect l="l" t="t" r="r" b="b"/>
            <a:pathLst>
              <a:path w="2442225" h="1357813">
                <a:moveTo>
                  <a:pt x="0" y="0"/>
                </a:moveTo>
                <a:lnTo>
                  <a:pt x="2442226" y="0"/>
                </a:lnTo>
                <a:lnTo>
                  <a:pt x="2442226" y="1357813"/>
                </a:lnTo>
                <a:lnTo>
                  <a:pt x="0" y="1357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76893"/>
            <a:ext cx="18288000" cy="810107"/>
            <a:chOff x="0" y="0"/>
            <a:chExt cx="4994321" cy="17263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321" cy="1726378"/>
            </a:xfrm>
            <a:custGeom>
              <a:avLst/>
              <a:gdLst/>
              <a:ahLst/>
              <a:cxnLst/>
              <a:rect l="l" t="t" r="r" b="b"/>
              <a:pathLst>
                <a:path w="4994321" h="1726378">
                  <a:moveTo>
                    <a:pt x="0" y="0"/>
                  </a:moveTo>
                  <a:lnTo>
                    <a:pt x="4994321" y="0"/>
                  </a:lnTo>
                  <a:lnTo>
                    <a:pt x="4994321" y="1726378"/>
                  </a:lnTo>
                  <a:lnTo>
                    <a:pt x="0" y="1726378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94321" cy="1745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19985" y="3234906"/>
            <a:ext cx="15946295" cy="5400268"/>
            <a:chOff x="0" y="0"/>
            <a:chExt cx="4199847" cy="14222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99847" cy="1422293"/>
            </a:xfrm>
            <a:custGeom>
              <a:avLst/>
              <a:gdLst/>
              <a:ahLst/>
              <a:cxnLst/>
              <a:rect l="l" t="t" r="r" b="b"/>
              <a:pathLst>
                <a:path w="4199847" h="1422293">
                  <a:moveTo>
                    <a:pt x="0" y="0"/>
                  </a:moveTo>
                  <a:lnTo>
                    <a:pt x="4199847" y="0"/>
                  </a:lnTo>
                  <a:lnTo>
                    <a:pt x="4199847" y="1422293"/>
                  </a:lnTo>
                  <a:lnTo>
                    <a:pt x="0" y="1422293"/>
                  </a:lnTo>
                  <a:close/>
                </a:path>
              </a:pathLst>
            </a:custGeom>
            <a:solidFill>
              <a:srgbClr val="FDFBFB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199847" cy="1450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12038" y="1139161"/>
            <a:ext cx="15834499" cy="205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</a:pPr>
            <a:endParaRPr/>
          </a:p>
          <a:p>
            <a:pPr algn="just"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TT Rounds Condensed Bold"/>
              </a:rPr>
              <a:t>3. Exkurze na České zemědělské univerzitě v Praze</a:t>
            </a:r>
          </a:p>
          <a:p>
            <a:pPr algn="just">
              <a:lnSpc>
                <a:spcPts val="5460"/>
              </a:lnSpc>
              <a:spcBef>
                <a:spcPct val="0"/>
              </a:spcBef>
            </a:pPr>
            <a:endParaRPr lang="en-US" sz="4200">
              <a:solidFill>
                <a:srgbClr val="000000"/>
              </a:solidFill>
              <a:latin typeface="TT Rounds Condensed Bold"/>
            </a:endParaRPr>
          </a:p>
        </p:txBody>
      </p:sp>
      <p:sp>
        <p:nvSpPr>
          <p:cNvPr id="9" name="Freeform 9"/>
          <p:cNvSpPr/>
          <p:nvPr/>
        </p:nvSpPr>
        <p:spPr>
          <a:xfrm rot="-10800000">
            <a:off x="0" y="-323116"/>
            <a:ext cx="8438250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10"/>
          <p:cNvSpPr txBox="1"/>
          <p:nvPr/>
        </p:nvSpPr>
        <p:spPr>
          <a:xfrm>
            <a:off x="1812038" y="3404752"/>
            <a:ext cx="11933819" cy="2570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4"/>
              </a:lnSpc>
            </a:pPr>
            <a:endParaRPr/>
          </a:p>
          <a:p>
            <a:pPr>
              <a:lnSpc>
                <a:spcPts val="3746"/>
              </a:lnSpc>
            </a:pPr>
            <a:r>
              <a:rPr lang="en-US" sz="2882">
                <a:solidFill>
                  <a:srgbClr val="000000"/>
                </a:solidFill>
                <a:latin typeface="TT Rounds Condensed"/>
              </a:rPr>
              <a:t>Exkurze na České zemědělské univerzitě v Praze – fakulta agrobiologie, potravinových a přírodních zdrojů, s názvem Biotechnologie v potravinářství, využití tradičních i perspektivních potravinových zdrojů – červen 2023. </a:t>
            </a:r>
          </a:p>
          <a:p>
            <a:pPr>
              <a:lnSpc>
                <a:spcPts val="3364"/>
              </a:lnSpc>
              <a:spcBef>
                <a:spcPct val="0"/>
              </a:spcBef>
            </a:pPr>
            <a:endParaRPr lang="en-US" sz="2882">
              <a:solidFill>
                <a:srgbClr val="000000"/>
              </a:solidFill>
              <a:latin typeface="TT Rounds Condensed"/>
            </a:endParaRPr>
          </a:p>
          <a:p>
            <a:pPr>
              <a:lnSpc>
                <a:spcPts val="2678"/>
              </a:lnSpc>
              <a:spcBef>
                <a:spcPct val="0"/>
              </a:spcBef>
            </a:pPr>
            <a:endParaRPr lang="en-US" sz="2882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12038" y="6352629"/>
            <a:ext cx="13078076" cy="1392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1"/>
              </a:lnSpc>
              <a:spcBef>
                <a:spcPct val="0"/>
              </a:spcBef>
            </a:pPr>
            <a:r>
              <a:rPr lang="en-US" sz="2877">
                <a:solidFill>
                  <a:srgbClr val="000000"/>
                </a:solidFill>
                <a:latin typeface="TT Rounds Condensed"/>
              </a:rPr>
              <a:t>Během exkurze prohlídka nového výukového centra zpracování zemědělských produktů, dále prohlídka mlýna a obilné laboratoře, prohlídka insektária, následovalo seznámení se senzorickou analýzou potravin, náměty pro praktika, hodnocení potravin.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836541" y="7911310"/>
            <a:ext cx="2422759" cy="1346990"/>
          </a:xfrm>
          <a:custGeom>
            <a:avLst/>
            <a:gdLst/>
            <a:ahLst/>
            <a:cxnLst/>
            <a:rect l="l" t="t" r="r" b="b"/>
            <a:pathLst>
              <a:path w="2422759" h="1346990">
                <a:moveTo>
                  <a:pt x="0" y="0"/>
                </a:moveTo>
                <a:lnTo>
                  <a:pt x="2422759" y="0"/>
                </a:lnTo>
                <a:lnTo>
                  <a:pt x="2422759" y="1346990"/>
                </a:lnTo>
                <a:lnTo>
                  <a:pt x="0" y="1346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9560359"/>
            <a:ext cx="18288001" cy="726642"/>
            <a:chOff x="0" y="0"/>
            <a:chExt cx="5153955" cy="9094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53955" cy="909423"/>
            </a:xfrm>
            <a:custGeom>
              <a:avLst/>
              <a:gdLst/>
              <a:ahLst/>
              <a:cxnLst/>
              <a:rect l="l" t="t" r="r" b="b"/>
              <a:pathLst>
                <a:path w="5153955" h="909423">
                  <a:moveTo>
                    <a:pt x="0" y="0"/>
                  </a:moveTo>
                  <a:lnTo>
                    <a:pt x="5153955" y="0"/>
                  </a:lnTo>
                  <a:lnTo>
                    <a:pt x="5153955" y="909423"/>
                  </a:lnTo>
                  <a:lnTo>
                    <a:pt x="0" y="909423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153955" cy="928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12765" y="3431070"/>
            <a:ext cx="15340185" cy="2824300"/>
            <a:chOff x="0" y="0"/>
            <a:chExt cx="4040213" cy="7438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40213" cy="743849"/>
            </a:xfrm>
            <a:custGeom>
              <a:avLst/>
              <a:gdLst/>
              <a:ahLst/>
              <a:cxnLst/>
              <a:rect l="l" t="t" r="r" b="b"/>
              <a:pathLst>
                <a:path w="4040213" h="743849">
                  <a:moveTo>
                    <a:pt x="0" y="0"/>
                  </a:moveTo>
                  <a:lnTo>
                    <a:pt x="4040213" y="0"/>
                  </a:lnTo>
                  <a:lnTo>
                    <a:pt x="4040213" y="743849"/>
                  </a:lnTo>
                  <a:lnTo>
                    <a:pt x="0" y="743849"/>
                  </a:lnTo>
                  <a:close/>
                </a:path>
              </a:pathLst>
            </a:custGeom>
            <a:solidFill>
              <a:srgbClr val="FDFBFB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040213" cy="7628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24801" y="1828064"/>
            <a:ext cx="15834499" cy="136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 spc="37">
                <a:solidFill>
                  <a:srgbClr val="000000"/>
                </a:solidFill>
                <a:latin typeface="TT Rounds Condensed Bold"/>
              </a:rPr>
              <a:t>4. Exkurze na Hukvaldech – září 2023</a:t>
            </a:r>
          </a:p>
          <a:p>
            <a:pPr>
              <a:lnSpc>
                <a:spcPts val="5460"/>
              </a:lnSpc>
              <a:spcBef>
                <a:spcPct val="0"/>
              </a:spcBef>
            </a:pPr>
            <a:endParaRPr lang="en-US" sz="4200" spc="37">
              <a:solidFill>
                <a:srgbClr val="000000"/>
              </a:solidFill>
              <a:latin typeface="TT Rounds Condensed Bold"/>
            </a:endParaRPr>
          </a:p>
        </p:txBody>
      </p:sp>
      <p:sp>
        <p:nvSpPr>
          <p:cNvPr id="9" name="Freeform 9"/>
          <p:cNvSpPr/>
          <p:nvPr/>
        </p:nvSpPr>
        <p:spPr>
          <a:xfrm rot="-10800000">
            <a:off x="-2" y="-323116"/>
            <a:ext cx="8438251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10"/>
          <p:cNvSpPr txBox="1"/>
          <p:nvPr/>
        </p:nvSpPr>
        <p:spPr>
          <a:xfrm>
            <a:off x="1443851" y="3583940"/>
            <a:ext cx="14312932" cy="293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Nejprve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návštěva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ZŠ a MŠ ,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představení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činnosti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EVVO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koordinátorkou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školy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velmi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inspirativní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příklady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praxe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. </a:t>
            </a:r>
          </a:p>
          <a:p>
            <a:pPr>
              <a:lnSpc>
                <a:spcPts val="4680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TT Rounds Condensed"/>
            </a:endParaRPr>
          </a:p>
          <a:p>
            <a:pPr>
              <a:lnSpc>
                <a:spcPts val="468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Exkurze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pokračovala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návštěvou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envirorezortu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Hubertka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se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vzdělávacím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programem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dále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muzea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Leoše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Janáčka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a po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té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muzea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 v </a:t>
            </a:r>
            <a:r>
              <a:rPr lang="en-US" sz="3600" dirty="0" err="1">
                <a:solidFill>
                  <a:srgbClr val="000000"/>
                </a:solidFill>
                <a:latin typeface="TT Rounds Condensed"/>
              </a:rPr>
              <a:t>hájovně</a:t>
            </a:r>
            <a:r>
              <a:rPr lang="en-US" sz="3600" dirty="0">
                <a:solidFill>
                  <a:srgbClr val="000000"/>
                </a:solidFill>
                <a:latin typeface="TT Rounds Condensed"/>
              </a:rPr>
              <a:t>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271039" y="8141340"/>
            <a:ext cx="2552312" cy="1419018"/>
          </a:xfrm>
          <a:custGeom>
            <a:avLst/>
            <a:gdLst/>
            <a:ahLst/>
            <a:cxnLst/>
            <a:rect l="l" t="t" r="r" b="b"/>
            <a:pathLst>
              <a:path w="2552312" h="1419018">
                <a:moveTo>
                  <a:pt x="0" y="0"/>
                </a:moveTo>
                <a:lnTo>
                  <a:pt x="2552312" y="0"/>
                </a:lnTo>
                <a:lnTo>
                  <a:pt x="2552312" y="1419018"/>
                </a:lnTo>
                <a:lnTo>
                  <a:pt x="0" y="14190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812</Words>
  <Application>Microsoft Office PowerPoint</Application>
  <PresentationFormat>Vlastní</PresentationFormat>
  <Paragraphs>101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Calibri</vt:lpstr>
      <vt:lpstr>Codec Pro ExtraBold Italics</vt:lpstr>
      <vt:lpstr>TT Rounds Condensed Bold</vt:lpstr>
      <vt:lpstr>Aptos</vt:lpstr>
      <vt:lpstr>Arial</vt:lpstr>
      <vt:lpstr>TT Rounds Condensed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Vyhodnocení činnosti CMUR EVVO za r (1) (1).pptx</dc:title>
  <dc:creator>Administrator</dc:creator>
  <cp:lastModifiedBy>Alena Koubková</cp:lastModifiedBy>
  <cp:revision>3</cp:revision>
  <dcterms:created xsi:type="dcterms:W3CDTF">2006-08-16T00:00:00Z</dcterms:created>
  <dcterms:modified xsi:type="dcterms:W3CDTF">2024-01-23T08:50:37Z</dcterms:modified>
  <dc:identifier>DAF6bxMZ-Qk</dc:identifier>
</cp:coreProperties>
</file>